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39"/>
  </p:notesMasterIdLst>
  <p:sldIdLst>
    <p:sldId id="1944" r:id="rId4"/>
    <p:sldId id="257" r:id="rId5"/>
    <p:sldId id="258" r:id="rId6"/>
    <p:sldId id="283" r:id="rId7"/>
    <p:sldId id="259" r:id="rId8"/>
    <p:sldId id="260" r:id="rId9"/>
    <p:sldId id="261" r:id="rId10"/>
    <p:sldId id="262" r:id="rId11"/>
    <p:sldId id="284" r:id="rId12"/>
    <p:sldId id="285" r:id="rId13"/>
    <p:sldId id="286" r:id="rId14"/>
    <p:sldId id="287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4" r:id="rId23"/>
    <p:sldId id="275" r:id="rId24"/>
    <p:sldId id="277" r:id="rId25"/>
    <p:sldId id="1945" r:id="rId26"/>
    <p:sldId id="1950" r:id="rId27"/>
    <p:sldId id="1946" r:id="rId28"/>
    <p:sldId id="278" r:id="rId29"/>
    <p:sldId id="1947" r:id="rId30"/>
    <p:sldId id="279" r:id="rId31"/>
    <p:sldId id="1948" r:id="rId32"/>
    <p:sldId id="280" r:id="rId33"/>
    <p:sldId id="1949" r:id="rId34"/>
    <p:sldId id="1951" r:id="rId35"/>
    <p:sldId id="1985" r:id="rId36"/>
    <p:sldId id="1986" r:id="rId37"/>
    <p:sldId id="276" r:id="rId38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CFC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F3A4E9-2CF1-426D-ABF8-0244543B6FB1}">
  <a:tblStyle styleId="{E1F3A4E9-2CF1-426D-ABF8-0244543B6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58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6287" cy="4010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451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ed003832f_0_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1ed003832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ec2451b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ec2451b0c_0_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ec2451b0c_2_81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1ec2451b0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ec2451b0c_2_9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1ec2451b0c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95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994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ec2451b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ec2451b0c_0_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ed29a1484_1_33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1ed29a1484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ed003832f_0_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1ed003832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226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583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ec2451b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ec2451b0c_0_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595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카드 배분을 한다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턴이 되었을 때 카드 제출을 한다</a:t>
            </a:r>
            <a:r>
              <a:rPr lang="en-US" altLang="ko-KR" dirty="0"/>
              <a:t>.</a:t>
            </a:r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61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8618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8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27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881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6287" cy="4010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부분은 다음 발표때로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9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ec2451b0c_2_117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 조사 </a:t>
            </a:r>
            <a:r>
              <a:rPr lang="en-US" altLang="ko-KR" dirty="0"/>
              <a:t>-&gt; </a:t>
            </a:r>
            <a:r>
              <a:rPr lang="ko-KR" altLang="en-US" dirty="0"/>
              <a:t>설계 </a:t>
            </a:r>
            <a:r>
              <a:rPr lang="en-US" altLang="ko-KR" dirty="0"/>
              <a:t>-&gt; </a:t>
            </a:r>
            <a:r>
              <a:rPr lang="ko-KR" altLang="en-US" dirty="0"/>
              <a:t>프로그래밍 </a:t>
            </a:r>
            <a:r>
              <a:rPr lang="en-US" altLang="ko-KR" dirty="0"/>
              <a:t>-&gt; </a:t>
            </a:r>
            <a:r>
              <a:rPr lang="ko-KR" altLang="en-US" dirty="0"/>
              <a:t>테스트 </a:t>
            </a:r>
            <a:r>
              <a:rPr lang="en-US" altLang="ko-KR" dirty="0"/>
              <a:t>-&gt; </a:t>
            </a:r>
            <a:r>
              <a:rPr lang="ko-KR" altLang="en-US" dirty="0"/>
              <a:t>유지보수 단계를 따른다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55" name="Google Shape;455;g21ec2451b0c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a2b4bc90d_5_17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0a2b4bc90d_5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a2b4bc90d_5_1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0a2b4bc90d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a2b4bc90d_5_20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20a2b4bc90d_5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a2b4bc90d_5_2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0a2b4bc90d_5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a2b4bc90d_5_22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0a2b4bc90d_5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5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A6FCF3-F13B-AA2E-F9C6-B3953FBE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8901" y="0"/>
            <a:ext cx="7023100" cy="6858000"/>
          </a:xfrm>
          <a:custGeom>
            <a:avLst/>
            <a:gdLst>
              <a:gd name="connsiteX0" fmla="*/ 693049 w 6734629"/>
              <a:gd name="connsiteY0" fmla="*/ 0 h 6858000"/>
              <a:gd name="connsiteX1" fmla="*/ 6734629 w 6734629"/>
              <a:gd name="connsiteY1" fmla="*/ 0 h 6858000"/>
              <a:gd name="connsiteX2" fmla="*/ 6734629 w 6734629"/>
              <a:gd name="connsiteY2" fmla="*/ 6858000 h 6858000"/>
              <a:gd name="connsiteX3" fmla="*/ 1 w 6734629"/>
              <a:gd name="connsiteY3" fmla="*/ 6858000 h 6858000"/>
              <a:gd name="connsiteX4" fmla="*/ 0 w 6734629"/>
              <a:gd name="connsiteY4" fmla="*/ 0 h 6858000"/>
              <a:gd name="connsiteX5" fmla="*/ 1 w 6734629"/>
              <a:gd name="connsiteY5" fmla="*/ 0 h 6858000"/>
              <a:gd name="connsiteX6" fmla="*/ 1 w 6734629"/>
              <a:gd name="connsiteY6" fmla="*/ 6858000 h 6858000"/>
              <a:gd name="connsiteX7" fmla="*/ 0 w 673462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629" h="6858000">
                <a:moveTo>
                  <a:pt x="693049" y="0"/>
                </a:moveTo>
                <a:lnTo>
                  <a:pt x="6734629" y="0"/>
                </a:lnTo>
                <a:lnTo>
                  <a:pt x="6734629" y="6858000"/>
                </a:lnTo>
                <a:lnTo>
                  <a:pt x="1" y="685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AD09F-8252-2417-C904-15BC2AD0355E}"/>
              </a:ext>
            </a:extLst>
          </p:cNvPr>
          <p:cNvSpPr txBox="1"/>
          <p:nvPr/>
        </p:nvSpPr>
        <p:spPr>
          <a:xfrm>
            <a:off x="766763" y="516545"/>
            <a:ext cx="4465966" cy="12968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프로그래밍 설계 </a:t>
            </a:r>
            <a:r>
              <a:rPr lang="en-US" altLang="ko-KR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4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</a:t>
            </a:r>
            <a:endParaRPr lang="en-US" altLang="ko-KR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>
              <a:lnSpc>
                <a:spcPct val="110000"/>
              </a:lnSpc>
            </a:pPr>
            <a:endParaRPr lang="ko-KR" altLang="en-US" sz="4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A2DA11-BFAE-6584-5A44-2C8CB6C25FEA}"/>
              </a:ext>
            </a:extLst>
          </p:cNvPr>
          <p:cNvSpPr/>
          <p:nvPr/>
        </p:nvSpPr>
        <p:spPr>
          <a:xfrm>
            <a:off x="8199438" y="5754688"/>
            <a:ext cx="3225800" cy="482600"/>
          </a:xfrm>
          <a:prstGeom prst="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34679-1C62-6D51-DC0D-348EC21A29FB}"/>
              </a:ext>
            </a:extLst>
          </p:cNvPr>
          <p:cNvSpPr txBox="1"/>
          <p:nvPr/>
        </p:nvSpPr>
        <p:spPr>
          <a:xfrm>
            <a:off x="8334531" y="5888736"/>
            <a:ext cx="2953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황현석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김민석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이승헌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496100-F232-1D09-6097-1528E4D2FC1E}"/>
              </a:ext>
            </a:extLst>
          </p:cNvPr>
          <p:cNvCxnSpPr>
            <a:cxnSpLocks/>
          </p:cNvCxnSpPr>
          <p:nvPr/>
        </p:nvCxnSpPr>
        <p:spPr>
          <a:xfrm>
            <a:off x="785813" y="3429000"/>
            <a:ext cx="0" cy="204628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463E9E-0419-25E1-FA94-EC86105BEFFF}"/>
              </a:ext>
            </a:extLst>
          </p:cNvPr>
          <p:cNvSpPr txBox="1"/>
          <p:nvPr/>
        </p:nvSpPr>
        <p:spPr>
          <a:xfrm>
            <a:off x="766763" y="5697460"/>
            <a:ext cx="2727670" cy="809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인생은 불공평합니다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왕부터 노예까지의 계급 사회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보드게임 </a:t>
            </a:r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달무티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콘솔화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FFA78-8E98-0339-F005-9A17F0F40EF3}"/>
              </a:ext>
            </a:extLst>
          </p:cNvPr>
          <p:cNvSpPr txBox="1"/>
          <p:nvPr/>
        </p:nvSpPr>
        <p:spPr>
          <a:xfrm>
            <a:off x="785813" y="1117626"/>
            <a:ext cx="22683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보드게임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달무티</a:t>
            </a:r>
            <a:endParaRPr lang="ko-KR" altLang="en-US" sz="16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35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68;p47">
            <a:extLst>
              <a:ext uri="{FF2B5EF4-FFF2-40B4-BE49-F238E27FC236}">
                <a16:creationId xmlns:a16="http://schemas.microsoft.com/office/drawing/2014/main" id="{FB093868-2498-F9DC-A7BF-1108DFB3CE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1238" y="5561695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7;p47">
            <a:extLst>
              <a:ext uri="{FF2B5EF4-FFF2-40B4-BE49-F238E27FC236}">
                <a16:creationId xmlns:a16="http://schemas.microsoft.com/office/drawing/2014/main" id="{EDB1F91E-F8A7-44C7-A51D-E4A2F952F6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0306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6;p47">
            <a:extLst>
              <a:ext uri="{FF2B5EF4-FFF2-40B4-BE49-F238E27FC236}">
                <a16:creationId xmlns:a16="http://schemas.microsoft.com/office/drawing/2014/main" id="{BEC87C00-41F2-CEC9-32F7-122BF1FF20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8989" y="5576338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47">
            <a:extLst>
              <a:ext uri="{FF2B5EF4-FFF2-40B4-BE49-F238E27FC236}">
                <a16:creationId xmlns:a16="http://schemas.microsoft.com/office/drawing/2014/main" id="{4953872F-BD6D-E635-58F2-E15035EF47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98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3;p47">
            <a:extLst>
              <a:ext uri="{FF2B5EF4-FFF2-40B4-BE49-F238E27FC236}">
                <a16:creationId xmlns:a16="http://schemas.microsoft.com/office/drawing/2014/main" id="{4F01163A-8152-1C9A-867D-42CEC869FE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635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5CD809-6A2C-F76C-BF7E-A40D81D1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807236"/>
            <a:ext cx="720000" cy="10403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40948E-9850-08F4-FBBC-31F6B02A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550998"/>
            <a:ext cx="720000" cy="1040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5117D5-CB64-B40B-E8E5-FF181A45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4" y="3327491"/>
            <a:ext cx="720000" cy="1040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7F90F0-93A8-D914-5489-24452D0A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5" y="3057905"/>
            <a:ext cx="720000" cy="1040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F4EE52-1378-C0F5-3A67-88A43D0EC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8" y="3028574"/>
            <a:ext cx="720000" cy="10403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81AB55-776D-4397-0613-EEF20FC3D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8" y="2772336"/>
            <a:ext cx="720000" cy="1040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38025-02BE-B7C8-893B-CF179675E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1" y="2693019"/>
            <a:ext cx="1471961" cy="1471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5291E-70DB-2CA0-2E9E-8DC4E1F8C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148" y="2693018"/>
            <a:ext cx="1471961" cy="14719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658762-FE87-F061-AAFD-C4DE382F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20" y="2548829"/>
            <a:ext cx="720000" cy="10403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FAC9F6-BF3A-9055-34E0-2EA8C06A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21" y="2279243"/>
            <a:ext cx="720000" cy="1040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E4DF72-6D60-4FA4-6481-2DE657DB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897651"/>
            <a:ext cx="720000" cy="1040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81E1EE-A09D-188A-32C8-2C41A467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641413"/>
            <a:ext cx="720000" cy="10403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C1BA863-D3B5-3130-37F4-A69565AF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4" y="3417906"/>
            <a:ext cx="720000" cy="1040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83785C-FD52-256E-8441-1D18F852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5" y="3148320"/>
            <a:ext cx="720000" cy="10403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5C9AA0-3365-E210-9C53-233411B8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3118989"/>
            <a:ext cx="720000" cy="10403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0A7F8F-7132-3A6E-C892-19AEA263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2862751"/>
            <a:ext cx="720000" cy="10403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F5D659-C667-C82C-DA1D-A06CC460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0" y="2639244"/>
            <a:ext cx="720000" cy="1040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7FF4CA-C907-A34D-663F-C2E5F05E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1" y="2369658"/>
            <a:ext cx="720000" cy="10403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D47A4D-489E-85AC-7C01-C316CB994DC6}"/>
              </a:ext>
            </a:extLst>
          </p:cNvPr>
          <p:cNvSpPr txBox="1"/>
          <p:nvPr/>
        </p:nvSpPr>
        <p:spPr>
          <a:xfrm>
            <a:off x="374921" y="412448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73F866-3103-E39B-CBFF-C5F80FE2953F}"/>
              </a:ext>
            </a:extLst>
          </p:cNvPr>
          <p:cNvSpPr txBox="1"/>
          <p:nvPr/>
        </p:nvSpPr>
        <p:spPr>
          <a:xfrm>
            <a:off x="10701130" y="4106834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26C2A-8518-DD7A-4EEB-79BC5328A9C8}"/>
              </a:ext>
            </a:extLst>
          </p:cNvPr>
          <p:cNvSpPr txBox="1"/>
          <p:nvPr/>
        </p:nvSpPr>
        <p:spPr>
          <a:xfrm>
            <a:off x="4552939" y="581967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3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AE84B-7CF5-A077-CF6A-0F3D8BBBCDAC}"/>
              </a:ext>
            </a:extLst>
          </p:cNvPr>
          <p:cNvSpPr txBox="1"/>
          <p:nvPr/>
        </p:nvSpPr>
        <p:spPr>
          <a:xfrm>
            <a:off x="4552939" y="601091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2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  <p:pic>
        <p:nvPicPr>
          <p:cNvPr id="5" name="Google Shape;258;p47">
            <a:extLst>
              <a:ext uri="{FF2B5EF4-FFF2-40B4-BE49-F238E27FC236}">
                <a16:creationId xmlns:a16="http://schemas.microsoft.com/office/drawing/2014/main" id="{80ED79BD-439D-65B3-65FF-7B8D2D4FDE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6984" y="2256553"/>
            <a:ext cx="720000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9;p47">
            <a:extLst>
              <a:ext uri="{FF2B5EF4-FFF2-40B4-BE49-F238E27FC236}">
                <a16:creationId xmlns:a16="http://schemas.microsoft.com/office/drawing/2014/main" id="{F29A36E1-6760-3F25-D90B-71389AB29B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5967" y="2256555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0;p47">
            <a:extLst>
              <a:ext uri="{FF2B5EF4-FFF2-40B4-BE49-F238E27FC236}">
                <a16:creationId xmlns:a16="http://schemas.microsoft.com/office/drawing/2014/main" id="{180026FA-B4E5-C127-0470-38657F3705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6354" y="2271196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1;p47">
            <a:extLst>
              <a:ext uri="{FF2B5EF4-FFF2-40B4-BE49-F238E27FC236}">
                <a16:creationId xmlns:a16="http://schemas.microsoft.com/office/drawing/2014/main" id="{7EB93337-1876-9E77-DCDA-CBD1512D97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4105" y="2271198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2;p44">
            <a:extLst>
              <a:ext uri="{FF2B5EF4-FFF2-40B4-BE49-F238E27FC236}">
                <a16:creationId xmlns:a16="http://schemas.microsoft.com/office/drawing/2014/main" id="{A7D2E214-BBA7-7508-A583-0FA63FD17FA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0" y="3436663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2;p44">
            <a:extLst>
              <a:ext uri="{FF2B5EF4-FFF2-40B4-BE49-F238E27FC236}">
                <a16:creationId xmlns:a16="http://schemas.microsoft.com/office/drawing/2014/main" id="{9DD2A6C5-E283-48DD-1382-CF87BB23CB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11308" y="3430067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2;p44">
            <a:extLst>
              <a:ext uri="{FF2B5EF4-FFF2-40B4-BE49-F238E27FC236}">
                <a16:creationId xmlns:a16="http://schemas.microsoft.com/office/drawing/2014/main" id="{A79C6E60-EF38-9A12-975C-1094A3A96F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2567" y="3439232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2;p44">
            <a:extLst>
              <a:ext uri="{FF2B5EF4-FFF2-40B4-BE49-F238E27FC236}">
                <a16:creationId xmlns:a16="http://schemas.microsoft.com/office/drawing/2014/main" id="{B271E392-685B-6C63-DFF7-79210F53F6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2567" y="3443727"/>
            <a:ext cx="720000" cy="1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76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68;p47">
            <a:extLst>
              <a:ext uri="{FF2B5EF4-FFF2-40B4-BE49-F238E27FC236}">
                <a16:creationId xmlns:a16="http://schemas.microsoft.com/office/drawing/2014/main" id="{FB093868-2498-F9DC-A7BF-1108DFB3CE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1238" y="5561695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7;p47">
            <a:extLst>
              <a:ext uri="{FF2B5EF4-FFF2-40B4-BE49-F238E27FC236}">
                <a16:creationId xmlns:a16="http://schemas.microsoft.com/office/drawing/2014/main" id="{EDB1F91E-F8A7-44C7-A51D-E4A2F952F6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0306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6;p47">
            <a:extLst>
              <a:ext uri="{FF2B5EF4-FFF2-40B4-BE49-F238E27FC236}">
                <a16:creationId xmlns:a16="http://schemas.microsoft.com/office/drawing/2014/main" id="{BEC87C00-41F2-CEC9-32F7-122BF1FF20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8989" y="5576338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47">
            <a:extLst>
              <a:ext uri="{FF2B5EF4-FFF2-40B4-BE49-F238E27FC236}">
                <a16:creationId xmlns:a16="http://schemas.microsoft.com/office/drawing/2014/main" id="{4953872F-BD6D-E635-58F2-E15035EF47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98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3;p47">
            <a:extLst>
              <a:ext uri="{FF2B5EF4-FFF2-40B4-BE49-F238E27FC236}">
                <a16:creationId xmlns:a16="http://schemas.microsoft.com/office/drawing/2014/main" id="{4F01163A-8152-1C9A-867D-42CEC869FE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635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5CD809-6A2C-F76C-BF7E-A40D81D1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807236"/>
            <a:ext cx="720000" cy="10403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40948E-9850-08F4-FBBC-31F6B02A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550998"/>
            <a:ext cx="720000" cy="1040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5117D5-CB64-B40B-E8E5-FF181A45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4" y="3327491"/>
            <a:ext cx="720000" cy="1040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7F90F0-93A8-D914-5489-24452D0A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5" y="3057905"/>
            <a:ext cx="720000" cy="1040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38025-02BE-B7C8-893B-CF179675E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1" y="2693019"/>
            <a:ext cx="1471961" cy="1471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5291E-70DB-2CA0-2E9E-8DC4E1F8C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148" y="2693018"/>
            <a:ext cx="1471961" cy="14719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E4DF72-6D60-4FA4-6481-2DE657DB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897651"/>
            <a:ext cx="720000" cy="1040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81E1EE-A09D-188A-32C8-2C41A467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641413"/>
            <a:ext cx="720000" cy="10403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C1BA863-D3B5-3130-37F4-A69565AF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4" y="3417906"/>
            <a:ext cx="720000" cy="1040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83785C-FD52-256E-8441-1D18F852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5" y="3148320"/>
            <a:ext cx="720000" cy="10403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5C9AA0-3365-E210-9C53-233411B8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3118989"/>
            <a:ext cx="720000" cy="10403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0A7F8F-7132-3A6E-C892-19AEA263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2862751"/>
            <a:ext cx="720000" cy="10403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F5D659-C667-C82C-DA1D-A06CC460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0" y="2639244"/>
            <a:ext cx="720000" cy="1040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7FF4CA-C907-A34D-663F-C2E5F05E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1" y="2369658"/>
            <a:ext cx="720000" cy="10403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D47A4D-489E-85AC-7C01-C316CB994DC6}"/>
              </a:ext>
            </a:extLst>
          </p:cNvPr>
          <p:cNvSpPr txBox="1"/>
          <p:nvPr/>
        </p:nvSpPr>
        <p:spPr>
          <a:xfrm>
            <a:off x="374921" y="412448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73F866-3103-E39B-CBFF-C5F80FE2953F}"/>
              </a:ext>
            </a:extLst>
          </p:cNvPr>
          <p:cNvSpPr txBox="1"/>
          <p:nvPr/>
        </p:nvSpPr>
        <p:spPr>
          <a:xfrm>
            <a:off x="10701130" y="4106834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26C2A-8518-DD7A-4EEB-79BC5328A9C8}"/>
              </a:ext>
            </a:extLst>
          </p:cNvPr>
          <p:cNvSpPr txBox="1"/>
          <p:nvPr/>
        </p:nvSpPr>
        <p:spPr>
          <a:xfrm>
            <a:off x="4552939" y="581967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3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  <p:pic>
        <p:nvPicPr>
          <p:cNvPr id="5" name="Google Shape;258;p47">
            <a:extLst>
              <a:ext uri="{FF2B5EF4-FFF2-40B4-BE49-F238E27FC236}">
                <a16:creationId xmlns:a16="http://schemas.microsoft.com/office/drawing/2014/main" id="{80ED79BD-439D-65B3-65FF-7B8D2D4FDE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6984" y="2256553"/>
            <a:ext cx="720000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9;p47">
            <a:extLst>
              <a:ext uri="{FF2B5EF4-FFF2-40B4-BE49-F238E27FC236}">
                <a16:creationId xmlns:a16="http://schemas.microsoft.com/office/drawing/2014/main" id="{F29A36E1-6760-3F25-D90B-71389AB29B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5967" y="2256555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0;p47">
            <a:extLst>
              <a:ext uri="{FF2B5EF4-FFF2-40B4-BE49-F238E27FC236}">
                <a16:creationId xmlns:a16="http://schemas.microsoft.com/office/drawing/2014/main" id="{180026FA-B4E5-C127-0470-38657F3705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6354" y="2271196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1;p47">
            <a:extLst>
              <a:ext uri="{FF2B5EF4-FFF2-40B4-BE49-F238E27FC236}">
                <a16:creationId xmlns:a16="http://schemas.microsoft.com/office/drawing/2014/main" id="{7EB93337-1876-9E77-DCDA-CBD1512D97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4105" y="2271198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2;p44">
            <a:extLst>
              <a:ext uri="{FF2B5EF4-FFF2-40B4-BE49-F238E27FC236}">
                <a16:creationId xmlns:a16="http://schemas.microsoft.com/office/drawing/2014/main" id="{A7D2E214-BBA7-7508-A583-0FA63FD17FA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0" y="3436663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32;p44">
            <a:extLst>
              <a:ext uri="{FF2B5EF4-FFF2-40B4-BE49-F238E27FC236}">
                <a16:creationId xmlns:a16="http://schemas.microsoft.com/office/drawing/2014/main" id="{9DD2A6C5-E283-48DD-1382-CF87BB23CB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11308" y="3430067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32;p44">
            <a:extLst>
              <a:ext uri="{FF2B5EF4-FFF2-40B4-BE49-F238E27FC236}">
                <a16:creationId xmlns:a16="http://schemas.microsoft.com/office/drawing/2014/main" id="{A79C6E60-EF38-9A12-975C-1094A3A96F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2567" y="3439232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32;p44">
            <a:extLst>
              <a:ext uri="{FF2B5EF4-FFF2-40B4-BE49-F238E27FC236}">
                <a16:creationId xmlns:a16="http://schemas.microsoft.com/office/drawing/2014/main" id="{B271E392-685B-6C63-DFF7-79210F53F6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2567" y="3443727"/>
            <a:ext cx="72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5395B0C-CA43-85B5-B937-A1847EAB08CC}"/>
              </a:ext>
            </a:extLst>
          </p:cNvPr>
          <p:cNvSpPr txBox="1"/>
          <p:nvPr/>
        </p:nvSpPr>
        <p:spPr>
          <a:xfrm rot="16200000">
            <a:off x="8969026" y="340945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Pass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5F9BF-A170-6A87-38B1-A9B8EC5216FF}"/>
              </a:ext>
            </a:extLst>
          </p:cNvPr>
          <p:cNvSpPr txBox="1"/>
          <p:nvPr/>
        </p:nvSpPr>
        <p:spPr>
          <a:xfrm>
            <a:off x="4552939" y="58463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1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6CD89-D3EE-C4F0-CD26-3A5916D4828B}"/>
              </a:ext>
            </a:extLst>
          </p:cNvPr>
          <p:cNvSpPr txBox="1"/>
          <p:nvPr/>
        </p:nvSpPr>
        <p:spPr>
          <a:xfrm>
            <a:off x="5088399" y="510003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5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68;p47">
            <a:extLst>
              <a:ext uri="{FF2B5EF4-FFF2-40B4-BE49-F238E27FC236}">
                <a16:creationId xmlns:a16="http://schemas.microsoft.com/office/drawing/2014/main" id="{FB093868-2498-F9DC-A7BF-1108DFB3CE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1238" y="5561695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7;p47">
            <a:extLst>
              <a:ext uri="{FF2B5EF4-FFF2-40B4-BE49-F238E27FC236}">
                <a16:creationId xmlns:a16="http://schemas.microsoft.com/office/drawing/2014/main" id="{EDB1F91E-F8A7-44C7-A51D-E4A2F952F6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0306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6;p47">
            <a:extLst>
              <a:ext uri="{FF2B5EF4-FFF2-40B4-BE49-F238E27FC236}">
                <a16:creationId xmlns:a16="http://schemas.microsoft.com/office/drawing/2014/main" id="{BEC87C00-41F2-CEC9-32F7-122BF1FF20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8989" y="5576338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47">
            <a:extLst>
              <a:ext uri="{FF2B5EF4-FFF2-40B4-BE49-F238E27FC236}">
                <a16:creationId xmlns:a16="http://schemas.microsoft.com/office/drawing/2014/main" id="{4953872F-BD6D-E635-58F2-E15035EF47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98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3;p47">
            <a:extLst>
              <a:ext uri="{FF2B5EF4-FFF2-40B4-BE49-F238E27FC236}">
                <a16:creationId xmlns:a16="http://schemas.microsoft.com/office/drawing/2014/main" id="{4F01163A-8152-1C9A-867D-42CEC869FE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635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5CD809-6A2C-F76C-BF7E-A40D81D1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807236"/>
            <a:ext cx="720000" cy="10403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40948E-9850-08F4-FBBC-31F6B02A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550998"/>
            <a:ext cx="720000" cy="1040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5117D5-CB64-B40B-E8E5-FF181A45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4" y="3327491"/>
            <a:ext cx="720000" cy="1040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7F90F0-93A8-D914-5489-24452D0A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5" y="3057905"/>
            <a:ext cx="720000" cy="1040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38025-02BE-B7C8-893B-CF179675E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1" y="2693019"/>
            <a:ext cx="1471961" cy="1471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5291E-70DB-2CA0-2E9E-8DC4E1F8C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148" y="2693018"/>
            <a:ext cx="1471961" cy="14719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E4DF72-6D60-4FA4-6481-2DE657DB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897651"/>
            <a:ext cx="720000" cy="1040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81E1EE-A09D-188A-32C8-2C41A467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641413"/>
            <a:ext cx="720000" cy="10403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C1BA863-D3B5-3130-37F4-A69565AF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4" y="3417906"/>
            <a:ext cx="720000" cy="1040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83785C-FD52-256E-8441-1D18F852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5" y="3148320"/>
            <a:ext cx="720000" cy="10403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5C9AA0-3365-E210-9C53-233411B8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3118989"/>
            <a:ext cx="720000" cy="10403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0A7F8F-7132-3A6E-C892-19AEA263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2862751"/>
            <a:ext cx="720000" cy="10403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F5D659-C667-C82C-DA1D-A06CC460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0" y="2639244"/>
            <a:ext cx="720000" cy="1040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7FF4CA-C907-A34D-663F-C2E5F05E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1" y="2369658"/>
            <a:ext cx="720000" cy="10403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D47A4D-489E-85AC-7C01-C316CB994DC6}"/>
              </a:ext>
            </a:extLst>
          </p:cNvPr>
          <p:cNvSpPr txBox="1"/>
          <p:nvPr/>
        </p:nvSpPr>
        <p:spPr>
          <a:xfrm>
            <a:off x="374921" y="412448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73F866-3103-E39B-CBFF-C5F80FE2953F}"/>
              </a:ext>
            </a:extLst>
          </p:cNvPr>
          <p:cNvSpPr txBox="1"/>
          <p:nvPr/>
        </p:nvSpPr>
        <p:spPr>
          <a:xfrm>
            <a:off x="10701130" y="4106834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261C5E-B9B0-03CF-4DE4-7298D647087E}"/>
              </a:ext>
            </a:extLst>
          </p:cNvPr>
          <p:cNvSpPr txBox="1"/>
          <p:nvPr/>
        </p:nvSpPr>
        <p:spPr>
          <a:xfrm>
            <a:off x="4552939" y="581967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2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7099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6560" y="285840"/>
            <a:ext cx="120528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1840" y="285840"/>
            <a:ext cx="120528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120" y="285840"/>
            <a:ext cx="120528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2400" y="285840"/>
            <a:ext cx="1205280" cy="1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/>
          <p:nvPr/>
        </p:nvSpPr>
        <p:spPr>
          <a:xfrm>
            <a:off x="354960" y="537840"/>
            <a:ext cx="5740795" cy="1215702"/>
          </a:xfrm>
          <a:custGeom>
            <a:avLst/>
            <a:gdLst/>
            <a:ahLst/>
            <a:cxnLst/>
            <a:rect l="l" t="t" r="r" b="b"/>
            <a:pathLst>
              <a:path w="101977" h="21600" extrusionOk="0">
                <a:moveTo>
                  <a:pt x="0" y="0"/>
                </a:moveTo>
                <a:lnTo>
                  <a:pt x="92249" y="0"/>
                </a:lnTo>
                <a:lnTo>
                  <a:pt x="92249" y="8100"/>
                </a:lnTo>
                <a:lnTo>
                  <a:pt x="96577" y="8100"/>
                </a:lnTo>
                <a:lnTo>
                  <a:pt x="96577" y="5400"/>
                </a:lnTo>
                <a:lnTo>
                  <a:pt x="101977" y="10800"/>
                </a:lnTo>
                <a:lnTo>
                  <a:pt x="96577" y="16200"/>
                </a:lnTo>
                <a:lnTo>
                  <a:pt x="96577" y="13500"/>
                </a:lnTo>
                <a:lnTo>
                  <a:pt x="92249" y="13500"/>
                </a:lnTo>
                <a:lnTo>
                  <a:pt x="922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2F52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 중 낼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카드를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정한다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345960" y="2518920"/>
            <a:ext cx="5740795" cy="1215702"/>
          </a:xfrm>
          <a:custGeom>
            <a:avLst/>
            <a:gdLst/>
            <a:ahLst/>
            <a:cxnLst/>
            <a:rect l="l" t="t" r="r" b="b"/>
            <a:pathLst>
              <a:path w="101977" h="21600" extrusionOk="0">
                <a:moveTo>
                  <a:pt x="0" y="0"/>
                </a:moveTo>
                <a:lnTo>
                  <a:pt x="92249" y="0"/>
                </a:lnTo>
                <a:lnTo>
                  <a:pt x="92249" y="8100"/>
                </a:lnTo>
                <a:lnTo>
                  <a:pt x="96577" y="8100"/>
                </a:lnTo>
                <a:lnTo>
                  <a:pt x="96577" y="5400"/>
                </a:lnTo>
                <a:lnTo>
                  <a:pt x="101977" y="10800"/>
                </a:lnTo>
                <a:lnTo>
                  <a:pt x="96577" y="16200"/>
                </a:lnTo>
                <a:lnTo>
                  <a:pt x="96577" y="13500"/>
                </a:lnTo>
                <a:lnTo>
                  <a:pt x="92249" y="13500"/>
                </a:lnTo>
                <a:lnTo>
                  <a:pt x="922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2F52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플레이어는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낸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카드보다</a:t>
            </a:r>
            <a:endParaRPr sz="1600" b="0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수의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카드를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장 수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내야한다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345959" y="4640742"/>
            <a:ext cx="5740795" cy="1215702"/>
          </a:xfrm>
          <a:custGeom>
            <a:avLst/>
            <a:gdLst/>
            <a:ahLst/>
            <a:cxnLst/>
            <a:rect l="l" t="t" r="r" b="b"/>
            <a:pathLst>
              <a:path w="101977" h="21600" extrusionOk="0">
                <a:moveTo>
                  <a:pt x="0" y="0"/>
                </a:moveTo>
                <a:lnTo>
                  <a:pt x="92249" y="0"/>
                </a:lnTo>
                <a:lnTo>
                  <a:pt x="92249" y="8100"/>
                </a:lnTo>
                <a:lnTo>
                  <a:pt x="96577" y="8100"/>
                </a:lnTo>
                <a:lnTo>
                  <a:pt x="96577" y="5400"/>
                </a:lnTo>
                <a:lnTo>
                  <a:pt x="101977" y="10800"/>
                </a:lnTo>
                <a:lnTo>
                  <a:pt x="96577" y="16200"/>
                </a:lnTo>
                <a:lnTo>
                  <a:pt x="96577" y="13500"/>
                </a:lnTo>
                <a:lnTo>
                  <a:pt x="92249" y="13500"/>
                </a:lnTo>
                <a:lnTo>
                  <a:pt x="9224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2F528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때, 낼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없으면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가능하며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패스하여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차례가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되면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게임이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되며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자신이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플레이어가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0" i="0" u="none" strike="noStrike" cap="none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된다</a:t>
            </a:r>
            <a:r>
              <a:rPr lang="en-US" sz="16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2;p44">
            <a:extLst>
              <a:ext uri="{FF2B5EF4-FFF2-40B4-BE49-F238E27FC236}">
                <a16:creationId xmlns:a16="http://schemas.microsoft.com/office/drawing/2014/main" id="{5A5D00D2-4CDE-C993-830A-D2B4550F43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4600" y="2277342"/>
            <a:ext cx="1216800" cy="18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2;p44">
            <a:extLst>
              <a:ext uri="{FF2B5EF4-FFF2-40B4-BE49-F238E27FC236}">
                <a16:creationId xmlns:a16="http://schemas.microsoft.com/office/drawing/2014/main" id="{46B17499-7C72-99CE-180B-47654C5258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0320" y="2277342"/>
            <a:ext cx="1216800" cy="18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;p44">
            <a:extLst>
              <a:ext uri="{FF2B5EF4-FFF2-40B4-BE49-F238E27FC236}">
                <a16:creationId xmlns:a16="http://schemas.microsoft.com/office/drawing/2014/main" id="{CC503F48-B083-B9D2-167A-42199447C8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5600" y="2277342"/>
            <a:ext cx="1216800" cy="18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2;p44">
            <a:extLst>
              <a:ext uri="{FF2B5EF4-FFF2-40B4-BE49-F238E27FC236}">
                <a16:creationId xmlns:a16="http://schemas.microsoft.com/office/drawing/2014/main" id="{A82BC047-70B3-FD0B-79FD-D2147B2C0F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7893" y="2273382"/>
            <a:ext cx="1216800" cy="18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4F1742-67E7-64A7-05B4-A864CEF0569D}"/>
              </a:ext>
            </a:extLst>
          </p:cNvPr>
          <p:cNvSpPr txBox="1"/>
          <p:nvPr/>
        </p:nvSpPr>
        <p:spPr>
          <a:xfrm>
            <a:off x="7162153" y="4586873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/>
              <a:t>Pass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/>
          <p:nvPr/>
        </p:nvSpPr>
        <p:spPr>
          <a:xfrm>
            <a:off x="0" y="0"/>
            <a:ext cx="12188880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8" name="Google Shape;278;p48"/>
          <p:cNvSpPr txBox="1"/>
          <p:nvPr/>
        </p:nvSpPr>
        <p:spPr>
          <a:xfrm>
            <a:off x="7261658" y="1957279"/>
            <a:ext cx="38220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자신이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가진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패를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소진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종료 조건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플레이어의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순위가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정해짐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75" y="0"/>
            <a:ext cx="62061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7;p50">
            <a:extLst>
              <a:ext uri="{FF2B5EF4-FFF2-40B4-BE49-F238E27FC236}">
                <a16:creationId xmlns:a16="http://schemas.microsoft.com/office/drawing/2014/main" id="{4EAA5C78-CB0E-ABF6-3488-1098B04BFC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75" y="562425"/>
            <a:ext cx="11296450" cy="6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 txBox="1"/>
          <p:nvPr/>
        </p:nvSpPr>
        <p:spPr>
          <a:xfrm>
            <a:off x="5751352" y="1174095"/>
            <a:ext cx="938830" cy="31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2011" y="1615736"/>
            <a:ext cx="1435563" cy="19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4553166"/>
            <a:ext cx="2807965" cy="61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519111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5530815" y="529211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설명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5530815" y="46541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123" y="582906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5525203" y="59300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319;p51">
            <a:extLst>
              <a:ext uri="{FF2B5EF4-FFF2-40B4-BE49-F238E27FC236}">
                <a16:creationId xmlns:a16="http://schemas.microsoft.com/office/drawing/2014/main" id="{6420E4C5-7488-A81E-F478-1D601F7453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0;p51">
            <a:extLst>
              <a:ext uri="{FF2B5EF4-FFF2-40B4-BE49-F238E27FC236}">
                <a16:creationId xmlns:a16="http://schemas.microsoft.com/office/drawing/2014/main" id="{5454D5E7-798D-AD41-B653-D9C24761545A}"/>
              </a:ext>
            </a:extLst>
          </p:cNvPr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인트로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75" y="562425"/>
            <a:ext cx="11296450" cy="6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915" y="1623152"/>
            <a:ext cx="820304" cy="12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4665" y="1623151"/>
            <a:ext cx="820304" cy="121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572862" y="1073951"/>
            <a:ext cx="4074600" cy="55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달무티에는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12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종류의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조커카드가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있습니다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대주교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시총장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남작부인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수녀원장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재봉사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석공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양치기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농노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어릿광대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조커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1412" y="1623143"/>
            <a:ext cx="820304" cy="121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8147" y="16231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4891" y="162315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7915" y="3029031"/>
            <a:ext cx="820303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4664" y="3029037"/>
            <a:ext cx="820304" cy="12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11417" y="302903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8165" y="302903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24906" y="2978218"/>
            <a:ext cx="820304" cy="121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7928" y="4384112"/>
            <a:ext cx="820291" cy="121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54668" y="4384098"/>
            <a:ext cx="820304" cy="121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11421" y="4333302"/>
            <a:ext cx="820304" cy="12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9;p51">
            <a:extLst>
              <a:ext uri="{FF2B5EF4-FFF2-40B4-BE49-F238E27FC236}">
                <a16:creationId xmlns:a16="http://schemas.microsoft.com/office/drawing/2014/main" id="{F54A3477-C485-E658-B29E-A917318A1FB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0;p51">
            <a:extLst>
              <a:ext uri="{FF2B5EF4-FFF2-40B4-BE49-F238E27FC236}">
                <a16:creationId xmlns:a16="http://schemas.microsoft.com/office/drawing/2014/main" id="{9E933973-D897-BCC5-340D-4DB84BA6E921}"/>
              </a:ext>
            </a:extLst>
          </p:cNvPr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25" y="568150"/>
            <a:ext cx="11296450" cy="6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시작 화면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927025" y="2299837"/>
            <a:ext cx="46512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참여 인원 수를 입력하세요: 4 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player1의 닉네임: 진석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player2의 닉네임: 현석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player3의 닉네임: 민석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player4의 닉네임: 승헌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62" y="749300"/>
            <a:ext cx="11491075" cy="5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3506150" y="4990950"/>
            <a:ext cx="46512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진석님의 패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3 3 3 4 / 5 7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8 8 8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 9 9 11 11 / 12 12 12 12 12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631175" y="1355135"/>
            <a:ext cx="4338600" cy="3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현석: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6 6 6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민석: 4 4 4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진석: Turn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승헌: 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3506148" y="6023953"/>
            <a:ext cx="4651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6034415" y="1086890"/>
            <a:ext cx="5663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남은 카드 수 현석: 17  민석: 17  진석: 20 승헌: 20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4124275" y="31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ㅁㄴㅇ</a:t>
            </a:r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4713748" y="2085453"/>
            <a:ext cx="4651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직전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4 4 4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97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497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422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62" y="749300"/>
            <a:ext cx="11491075" cy="5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004632" y="116073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31174" y="1355125"/>
            <a:ext cx="9913800" cy="3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                 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결과표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3등: 진석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승헌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2421451" y="5939075"/>
            <a:ext cx="59775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메인화면으로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돌아가려면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q키를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입력하세요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/>
          <p:nvPr/>
        </p:nvSpPr>
        <p:spPr>
          <a:xfrm>
            <a:off x="6095880" y="0"/>
            <a:ext cx="6095898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179" name="Google Shape;179;p41"/>
          <p:cNvSpPr txBox="1"/>
          <p:nvPr/>
        </p:nvSpPr>
        <p:spPr>
          <a:xfrm>
            <a:off x="7561440" y="837000"/>
            <a:ext cx="1572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4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7594920" y="1962360"/>
            <a:ext cx="2514900" cy="3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01.  </a:t>
            </a:r>
            <a:r>
              <a:rPr lang="ko-KR" alt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600" dirty="0">
              <a:solidFill>
                <a:srgbClr val="3B3B3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B3B3B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ko-KR" altLang="en-US" sz="1600" dirty="0" err="1">
                <a:solidFill>
                  <a:srgbClr val="3B3B3B"/>
                </a:solidFill>
              </a:rPr>
              <a:t>달무티</a:t>
            </a:r>
            <a:r>
              <a:rPr lang="ko-KR" altLang="en-US" sz="1600" dirty="0">
                <a:solidFill>
                  <a:srgbClr val="3B3B3B"/>
                </a:solidFill>
              </a:rPr>
              <a:t> 소개 </a:t>
            </a:r>
            <a:endParaRPr lang="en-US" altLang="ko-KR" sz="1600" dirty="0">
              <a:solidFill>
                <a:srgbClr val="3B3B3B"/>
              </a:solidFill>
            </a:endParaRPr>
          </a:p>
          <a:p>
            <a:pPr marL="28575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수요 설문</a:t>
            </a:r>
            <a:endParaRPr lang="en-US" altLang="ko-KR" sz="1600" b="0" i="0" u="none" strike="noStrike" cap="none" dirty="0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게임 룰 소개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en-US" altLang="ko-KR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600" dirty="0">
                <a:solidFill>
                  <a:srgbClr val="3B3B3B"/>
                </a:solidFill>
              </a:rPr>
              <a:t>요구사항 명세서</a:t>
            </a:r>
            <a:endParaRPr lang="ko-KR" altLang="en-US"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lang="ko-KR" altLang="en-US" sz="1600" dirty="0">
                <a:solidFill>
                  <a:srgbClr val="3B3B3B"/>
                </a:solidFill>
              </a:rPr>
              <a:t>기능블록도 및 흐름도</a:t>
            </a: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B3B3B"/>
                </a:solidFill>
              </a:rPr>
              <a:t>05. </a:t>
            </a:r>
            <a:r>
              <a:rPr lang="ko-KR" altLang="en-US" sz="1600" dirty="0">
                <a:solidFill>
                  <a:srgbClr val="3B3B3B"/>
                </a:solidFill>
              </a:rPr>
              <a:t>설계추진 일정 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1684080" y="5295600"/>
            <a:ext cx="272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altLang="en-US" sz="14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인생은 불공평합니다 </a:t>
            </a:r>
            <a:r>
              <a:rPr lang="en-US" altLang="ko-KR" sz="14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달무티</a:t>
            </a:r>
            <a:endParaRPr sz="14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100" y="941287"/>
            <a:ext cx="3209544" cy="410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요구사항명세서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8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439" name="Google Shape;439;p58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58"/>
          <p:cNvCxnSpPr/>
          <p:nvPr/>
        </p:nvCxnSpPr>
        <p:spPr>
          <a:xfrm>
            <a:off x="766800" y="632412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1" name="Google Shape;441;p58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D32482-FF1B-B74C-AEE5-DBA7D71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70" y="1349415"/>
            <a:ext cx="10466430" cy="43918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요구사항명세서</a:t>
            </a:r>
            <a:endParaRPr sz="2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9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449" name="Google Shape;449;p59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59"/>
          <p:cNvCxnSpPr/>
          <p:nvPr/>
        </p:nvCxnSpPr>
        <p:spPr>
          <a:xfrm>
            <a:off x="766800" y="632412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1" name="Google Shape;451;p59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8FF986-DFC5-C9B2-6D58-4999C050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00" y="1179872"/>
            <a:ext cx="10659000" cy="47191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컴퓨터 화면 기술 아이콘 벡터 일러스트 레이 션 그래픽 디자인 로열티 무료 사진, 그림, 이미지 그리고 스톡포토그래피. Image  84528332.">
            <a:extLst>
              <a:ext uri="{FF2B5EF4-FFF2-40B4-BE49-F238E27FC236}">
                <a16:creationId xmlns:a16="http://schemas.microsoft.com/office/drawing/2014/main" id="{2A4B54A1-6318-626A-79D4-DA852784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1" y="817417"/>
            <a:ext cx="1005027" cy="8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2E2619CA-A09A-B03B-51F5-52DFB3F9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6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6BCB00-010E-7DED-2CA4-5FED6A0D12DC}"/>
              </a:ext>
            </a:extLst>
          </p:cNvPr>
          <p:cNvSpPr/>
          <p:nvPr/>
        </p:nvSpPr>
        <p:spPr>
          <a:xfrm>
            <a:off x="211015" y="1465685"/>
            <a:ext cx="3217801" cy="4702255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화면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기능블록도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Google Shape;388;p55">
            <a:extLst>
              <a:ext uri="{FF2B5EF4-FFF2-40B4-BE49-F238E27FC236}">
                <a16:creationId xmlns:a16="http://schemas.microsoft.com/office/drawing/2014/main" id="{96EFBD75-1705-CC26-C281-D64B0DC5E8AC}"/>
              </a:ext>
            </a:extLst>
          </p:cNvPr>
          <p:cNvSpPr/>
          <p:nvPr/>
        </p:nvSpPr>
        <p:spPr>
          <a:xfrm>
            <a:off x="656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ysClr val="windowText" lastClr="000000"/>
                </a:solidFill>
              </a:rPr>
              <a:t>인트로</a:t>
            </a:r>
            <a:r>
              <a:rPr lang="ko-KR" altLang="en-US" sz="18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800" b="0" i="0" u="none" strike="noStrike" cap="none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sz="18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8;p55">
            <a:extLst>
              <a:ext uri="{FF2B5EF4-FFF2-40B4-BE49-F238E27FC236}">
                <a16:creationId xmlns:a16="http://schemas.microsoft.com/office/drawing/2014/main" id="{AA0A6922-E9C2-832C-5DF4-156322E95BED}"/>
              </a:ext>
            </a:extLst>
          </p:cNvPr>
          <p:cNvSpPr/>
          <p:nvPr/>
        </p:nvSpPr>
        <p:spPr>
          <a:xfrm>
            <a:off x="656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방법 설명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8;p55">
            <a:extLst>
              <a:ext uri="{FF2B5EF4-FFF2-40B4-BE49-F238E27FC236}">
                <a16:creationId xmlns:a16="http://schemas.microsoft.com/office/drawing/2014/main" id="{FEC7EB0E-08BB-B933-D3E7-FCA613363BDC}"/>
              </a:ext>
            </a:extLst>
          </p:cNvPr>
          <p:cNvSpPr/>
          <p:nvPr/>
        </p:nvSpPr>
        <p:spPr>
          <a:xfrm>
            <a:off x="656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환경 세팅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8;p55">
            <a:extLst>
              <a:ext uri="{FF2B5EF4-FFF2-40B4-BE49-F238E27FC236}">
                <a16:creationId xmlns:a16="http://schemas.microsoft.com/office/drawing/2014/main" id="{A8AE40E9-5BF7-EF00-70F9-2306DDF46319}"/>
              </a:ext>
            </a:extLst>
          </p:cNvPr>
          <p:cNvSpPr/>
          <p:nvPr/>
        </p:nvSpPr>
        <p:spPr>
          <a:xfrm>
            <a:off x="656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메인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88;p55">
            <a:extLst>
              <a:ext uri="{FF2B5EF4-FFF2-40B4-BE49-F238E27FC236}">
                <a16:creationId xmlns:a16="http://schemas.microsoft.com/office/drawing/2014/main" id="{82A81CA0-8F0D-4DD0-1F81-B9D53E7DC87B}"/>
              </a:ext>
            </a:extLst>
          </p:cNvPr>
          <p:cNvSpPr/>
          <p:nvPr/>
        </p:nvSpPr>
        <p:spPr>
          <a:xfrm>
            <a:off x="656492" y="5492341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결과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E8CB46-A839-AF7B-530D-BC6E0F4559F3}"/>
              </a:ext>
            </a:extLst>
          </p:cNvPr>
          <p:cNvCxnSpPr/>
          <p:nvPr/>
        </p:nvCxnSpPr>
        <p:spPr>
          <a:xfrm>
            <a:off x="1852245" y="2585677"/>
            <a:ext cx="0" cy="4399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655F12-5DC1-8504-D0A2-B957523488CA}"/>
              </a:ext>
            </a:extLst>
          </p:cNvPr>
          <p:cNvSpPr/>
          <p:nvPr/>
        </p:nvSpPr>
        <p:spPr>
          <a:xfrm>
            <a:off x="852267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Google Shape;388;p55">
            <a:extLst>
              <a:ext uri="{FF2B5EF4-FFF2-40B4-BE49-F238E27FC236}">
                <a16:creationId xmlns:a16="http://schemas.microsoft.com/office/drawing/2014/main" id="{4CB17D1B-1BEC-4293-F145-18A4A86373DC}"/>
              </a:ext>
            </a:extLst>
          </p:cNvPr>
          <p:cNvSpPr/>
          <p:nvPr/>
        </p:nvSpPr>
        <p:spPr>
          <a:xfrm>
            <a:off x="9038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8;p55">
            <a:extLst>
              <a:ext uri="{FF2B5EF4-FFF2-40B4-BE49-F238E27FC236}">
                <a16:creationId xmlns:a16="http://schemas.microsoft.com/office/drawing/2014/main" id="{71FCB9E3-D5E0-F379-4511-7E151655A7FE}"/>
              </a:ext>
            </a:extLst>
          </p:cNvPr>
          <p:cNvSpPr/>
          <p:nvPr/>
        </p:nvSpPr>
        <p:spPr>
          <a:xfrm>
            <a:off x="9038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88;p55">
            <a:extLst>
              <a:ext uri="{FF2B5EF4-FFF2-40B4-BE49-F238E27FC236}">
                <a16:creationId xmlns:a16="http://schemas.microsoft.com/office/drawing/2014/main" id="{BE0E3205-B7DE-2390-90E3-3CBCB7B05705}"/>
              </a:ext>
            </a:extLst>
          </p:cNvPr>
          <p:cNvSpPr/>
          <p:nvPr/>
        </p:nvSpPr>
        <p:spPr>
          <a:xfrm>
            <a:off x="9038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88;p55">
            <a:extLst>
              <a:ext uri="{FF2B5EF4-FFF2-40B4-BE49-F238E27FC236}">
                <a16:creationId xmlns:a16="http://schemas.microsoft.com/office/drawing/2014/main" id="{A69C61B8-8359-E67D-BDD8-F1BB327EDADC}"/>
              </a:ext>
            </a:extLst>
          </p:cNvPr>
          <p:cNvSpPr/>
          <p:nvPr/>
        </p:nvSpPr>
        <p:spPr>
          <a:xfrm>
            <a:off x="9038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B2921-0697-900A-677B-A354669F070D}"/>
              </a:ext>
            </a:extLst>
          </p:cNvPr>
          <p:cNvSpPr txBox="1"/>
          <p:nvPr/>
        </p:nvSpPr>
        <p:spPr>
          <a:xfrm>
            <a:off x="1940169" y="2660679"/>
            <a:ext cx="140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게임 설명 버튼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0902971-ED9F-F9B3-758F-18822AA37261}"/>
              </a:ext>
            </a:extLst>
          </p:cNvPr>
          <p:cNvCxnSpPr>
            <a:cxnSpLocks/>
          </p:cNvCxnSpPr>
          <p:nvPr/>
        </p:nvCxnSpPr>
        <p:spPr>
          <a:xfrm>
            <a:off x="1281645" y="2585677"/>
            <a:ext cx="0" cy="12739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EE69856-8F3B-6F85-0907-5F4AC9071309}"/>
              </a:ext>
            </a:extLst>
          </p:cNvPr>
          <p:cNvSpPr txBox="1"/>
          <p:nvPr/>
        </p:nvSpPr>
        <p:spPr>
          <a:xfrm>
            <a:off x="1250622" y="3479098"/>
            <a:ext cx="1400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게임 시작 버튼</a:t>
            </a:r>
          </a:p>
        </p:txBody>
      </p:sp>
      <p:pic>
        <p:nvPicPr>
          <p:cNvPr id="49" name="Picture 4" descr="Db 아이콘 무료 다운로드 도구">
            <a:extLst>
              <a:ext uri="{FF2B5EF4-FFF2-40B4-BE49-F238E27FC236}">
                <a16:creationId xmlns:a16="http://schemas.microsoft.com/office/drawing/2014/main" id="{08CDC532-E037-5E19-BCCD-C31DB6210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30" y="-4162"/>
            <a:ext cx="981075" cy="9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03D29C2-2874-DB01-58C7-415B6CDD95E6}"/>
              </a:ext>
            </a:extLst>
          </p:cNvPr>
          <p:cNvSpPr/>
          <p:nvPr/>
        </p:nvSpPr>
        <p:spPr>
          <a:xfrm>
            <a:off x="4360984" y="678240"/>
            <a:ext cx="3217801" cy="3974899"/>
          </a:xfrm>
          <a:prstGeom prst="round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Data</a:t>
            </a:r>
          </a:p>
          <a:p>
            <a:pPr algn="ctr"/>
            <a:endParaRPr lang="en-US" altLang="ko-KR" sz="25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1" name="Google Shape;388;p55">
            <a:extLst>
              <a:ext uri="{FF2B5EF4-FFF2-40B4-BE49-F238E27FC236}">
                <a16:creationId xmlns:a16="http://schemas.microsoft.com/office/drawing/2014/main" id="{69594727-174B-0CBA-2019-23D5D4CB742A}"/>
              </a:ext>
            </a:extLst>
          </p:cNvPr>
          <p:cNvSpPr/>
          <p:nvPr/>
        </p:nvSpPr>
        <p:spPr>
          <a:xfrm>
            <a:off x="4888972" y="1201658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닉네임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388;p55">
            <a:extLst>
              <a:ext uri="{FF2B5EF4-FFF2-40B4-BE49-F238E27FC236}">
                <a16:creationId xmlns:a16="http://schemas.microsoft.com/office/drawing/2014/main" id="{8B221A27-D16E-C53E-A621-40E9AB03D913}"/>
              </a:ext>
            </a:extLst>
          </p:cNvPr>
          <p:cNvSpPr/>
          <p:nvPr/>
        </p:nvSpPr>
        <p:spPr>
          <a:xfrm>
            <a:off x="4888972" y="2545956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388;p55">
            <a:extLst>
              <a:ext uri="{FF2B5EF4-FFF2-40B4-BE49-F238E27FC236}">
                <a16:creationId xmlns:a16="http://schemas.microsoft.com/office/drawing/2014/main" id="{8EAB29FD-B546-9DB0-2351-923670B78CFE}"/>
              </a:ext>
            </a:extLst>
          </p:cNvPr>
          <p:cNvSpPr/>
          <p:nvPr/>
        </p:nvSpPr>
        <p:spPr>
          <a:xfrm>
            <a:off x="4888972" y="3235580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보유 카드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388;p55">
            <a:extLst>
              <a:ext uri="{FF2B5EF4-FFF2-40B4-BE49-F238E27FC236}">
                <a16:creationId xmlns:a16="http://schemas.microsoft.com/office/drawing/2014/main" id="{CD597DB0-98E9-EE36-C2DF-52BEF687DBAF}"/>
              </a:ext>
            </a:extLst>
          </p:cNvPr>
          <p:cNvSpPr/>
          <p:nvPr/>
        </p:nvSpPr>
        <p:spPr>
          <a:xfrm>
            <a:off x="4888972" y="392668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388;p55">
            <a:extLst>
              <a:ext uri="{FF2B5EF4-FFF2-40B4-BE49-F238E27FC236}">
                <a16:creationId xmlns:a16="http://schemas.microsoft.com/office/drawing/2014/main" id="{73F75538-DACD-15D7-C9EE-A2B9E016CBF4}"/>
              </a:ext>
            </a:extLst>
          </p:cNvPr>
          <p:cNvSpPr/>
          <p:nvPr/>
        </p:nvSpPr>
        <p:spPr>
          <a:xfrm>
            <a:off x="4888972" y="1866807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인원 수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85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7;p50">
            <a:extLst>
              <a:ext uri="{FF2B5EF4-FFF2-40B4-BE49-F238E27FC236}">
                <a16:creationId xmlns:a16="http://schemas.microsoft.com/office/drawing/2014/main" id="{4EAA5C78-CB0E-ABF6-3488-1098B04BFC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75" y="562425"/>
            <a:ext cx="11296450" cy="6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 txBox="1"/>
          <p:nvPr/>
        </p:nvSpPr>
        <p:spPr>
          <a:xfrm>
            <a:off x="5751352" y="1174095"/>
            <a:ext cx="938830" cy="31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2011" y="1615736"/>
            <a:ext cx="1435563" cy="19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4553166"/>
            <a:ext cx="2807965" cy="61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519111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5530815" y="529211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설명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5530815" y="46541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123" y="582906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5525203" y="59300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319;p51">
            <a:extLst>
              <a:ext uri="{FF2B5EF4-FFF2-40B4-BE49-F238E27FC236}">
                <a16:creationId xmlns:a16="http://schemas.microsoft.com/office/drawing/2014/main" id="{6420E4C5-7488-A81E-F478-1D601F7453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0;p51">
            <a:extLst>
              <a:ext uri="{FF2B5EF4-FFF2-40B4-BE49-F238E27FC236}">
                <a16:creationId xmlns:a16="http://schemas.microsoft.com/office/drawing/2014/main" id="{5454D5E7-798D-AD41-B653-D9C24761545A}"/>
              </a:ext>
            </a:extLst>
          </p:cNvPr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인트로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512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25" y="568150"/>
            <a:ext cx="11296450" cy="6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/>
        </p:nvSpPr>
        <p:spPr>
          <a:xfrm>
            <a:off x="749997" y="116075"/>
            <a:ext cx="2337334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세팅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927025" y="2299837"/>
            <a:ext cx="46512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참여 인원 수를 입력하세요: 4 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player1의 닉네임: 진석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player2의 닉네임: 현석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player3의 닉네임: 민석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player4의 닉네임: 승헌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25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75" y="562425"/>
            <a:ext cx="11296450" cy="6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915" y="1623152"/>
            <a:ext cx="820304" cy="12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4665" y="1623151"/>
            <a:ext cx="820304" cy="121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0"/>
          <p:cNvSpPr txBox="1"/>
          <p:nvPr/>
        </p:nvSpPr>
        <p:spPr>
          <a:xfrm>
            <a:off x="572862" y="1073951"/>
            <a:ext cx="4074600" cy="55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달무티에는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12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종류의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조커카드가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있습니다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대주교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시총장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남작부인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수녀원장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재봉사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석공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요리사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양치기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광부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농노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AutoNum type="arabicPeriod"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어릿광대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조커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1412" y="1623143"/>
            <a:ext cx="820304" cy="121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8147" y="16231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4891" y="162315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7915" y="3029031"/>
            <a:ext cx="820303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4664" y="3029037"/>
            <a:ext cx="820304" cy="12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11417" y="302903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8165" y="3029031"/>
            <a:ext cx="820304" cy="12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24906" y="2978218"/>
            <a:ext cx="820304" cy="121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7928" y="4384112"/>
            <a:ext cx="820291" cy="121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54668" y="4384098"/>
            <a:ext cx="820304" cy="121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11421" y="4333302"/>
            <a:ext cx="820304" cy="121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19;p51">
            <a:extLst>
              <a:ext uri="{FF2B5EF4-FFF2-40B4-BE49-F238E27FC236}">
                <a16:creationId xmlns:a16="http://schemas.microsoft.com/office/drawing/2014/main" id="{F54A3477-C485-E658-B29E-A917318A1FB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20;p51">
            <a:extLst>
              <a:ext uri="{FF2B5EF4-FFF2-40B4-BE49-F238E27FC236}">
                <a16:creationId xmlns:a16="http://schemas.microsoft.com/office/drawing/2014/main" id="{9E933973-D897-BCC5-340D-4DB84BA6E921}"/>
              </a:ext>
            </a:extLst>
          </p:cNvPr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184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컴퓨터 화면 기술 아이콘 벡터 일러스트 레이 션 그래픽 디자인 로열티 무료 사진, 그림, 이미지 그리고 스톡포토그래피. Image  84528332.">
            <a:extLst>
              <a:ext uri="{FF2B5EF4-FFF2-40B4-BE49-F238E27FC236}">
                <a16:creationId xmlns:a16="http://schemas.microsoft.com/office/drawing/2014/main" id="{1B537E40-4135-F300-5493-81354F9F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1" y="817417"/>
            <a:ext cx="1005027" cy="8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Db 아이콘 무료 다운로드 도구">
            <a:extLst>
              <a:ext uri="{FF2B5EF4-FFF2-40B4-BE49-F238E27FC236}">
                <a16:creationId xmlns:a16="http://schemas.microsoft.com/office/drawing/2014/main" id="{6623C0A8-4191-0B2B-4C91-7878E1F62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30" y="-4162"/>
            <a:ext cx="981075" cy="9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6BCB00-010E-7DED-2CA4-5FED6A0D12DC}"/>
              </a:ext>
            </a:extLst>
          </p:cNvPr>
          <p:cNvSpPr/>
          <p:nvPr/>
        </p:nvSpPr>
        <p:spPr>
          <a:xfrm>
            <a:off x="211015" y="1465685"/>
            <a:ext cx="3217801" cy="4702255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화면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기능블록도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Google Shape;388;p55">
            <a:extLst>
              <a:ext uri="{FF2B5EF4-FFF2-40B4-BE49-F238E27FC236}">
                <a16:creationId xmlns:a16="http://schemas.microsoft.com/office/drawing/2014/main" id="{96EFBD75-1705-CC26-C281-D64B0DC5E8AC}"/>
              </a:ext>
            </a:extLst>
          </p:cNvPr>
          <p:cNvSpPr/>
          <p:nvPr/>
        </p:nvSpPr>
        <p:spPr>
          <a:xfrm>
            <a:off x="656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</a:rPr>
              <a:t>인트로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8;p55">
            <a:extLst>
              <a:ext uri="{FF2B5EF4-FFF2-40B4-BE49-F238E27FC236}">
                <a16:creationId xmlns:a16="http://schemas.microsoft.com/office/drawing/2014/main" id="{AA0A6922-E9C2-832C-5DF4-156322E95BED}"/>
              </a:ext>
            </a:extLst>
          </p:cNvPr>
          <p:cNvSpPr/>
          <p:nvPr/>
        </p:nvSpPr>
        <p:spPr>
          <a:xfrm>
            <a:off x="656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방법 설명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8;p55">
            <a:extLst>
              <a:ext uri="{FF2B5EF4-FFF2-40B4-BE49-F238E27FC236}">
                <a16:creationId xmlns:a16="http://schemas.microsoft.com/office/drawing/2014/main" id="{FEC7EB0E-08BB-B933-D3E7-FCA613363BDC}"/>
              </a:ext>
            </a:extLst>
          </p:cNvPr>
          <p:cNvSpPr/>
          <p:nvPr/>
        </p:nvSpPr>
        <p:spPr>
          <a:xfrm>
            <a:off x="656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ysClr val="windowText" lastClr="000000"/>
                </a:solidFill>
              </a:rPr>
              <a:t>게임 환경 세팅 화면</a:t>
            </a:r>
            <a:endParaRPr sz="18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8;p55">
            <a:extLst>
              <a:ext uri="{FF2B5EF4-FFF2-40B4-BE49-F238E27FC236}">
                <a16:creationId xmlns:a16="http://schemas.microsoft.com/office/drawing/2014/main" id="{A8AE40E9-5BF7-EF00-70F9-2306DDF46319}"/>
              </a:ext>
            </a:extLst>
          </p:cNvPr>
          <p:cNvSpPr/>
          <p:nvPr/>
        </p:nvSpPr>
        <p:spPr>
          <a:xfrm>
            <a:off x="656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메인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88;p55">
            <a:extLst>
              <a:ext uri="{FF2B5EF4-FFF2-40B4-BE49-F238E27FC236}">
                <a16:creationId xmlns:a16="http://schemas.microsoft.com/office/drawing/2014/main" id="{82A81CA0-8F0D-4DD0-1F81-B9D53E7DC87B}"/>
              </a:ext>
            </a:extLst>
          </p:cNvPr>
          <p:cNvSpPr/>
          <p:nvPr/>
        </p:nvSpPr>
        <p:spPr>
          <a:xfrm>
            <a:off x="656492" y="5492341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결과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E655A5-7EF9-9C4E-DC55-D8F3BAC970C4}"/>
              </a:ext>
            </a:extLst>
          </p:cNvPr>
          <p:cNvSpPr/>
          <p:nvPr/>
        </p:nvSpPr>
        <p:spPr>
          <a:xfrm>
            <a:off x="4360984" y="678240"/>
            <a:ext cx="3217801" cy="3974899"/>
          </a:xfrm>
          <a:prstGeom prst="round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Data</a:t>
            </a:r>
          </a:p>
          <a:p>
            <a:pPr algn="ctr"/>
            <a:endParaRPr lang="en-US" altLang="ko-KR" sz="25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Google Shape;388;p55">
            <a:extLst>
              <a:ext uri="{FF2B5EF4-FFF2-40B4-BE49-F238E27FC236}">
                <a16:creationId xmlns:a16="http://schemas.microsoft.com/office/drawing/2014/main" id="{74D1E571-BD83-097B-AF38-3A700E25FD39}"/>
              </a:ext>
            </a:extLst>
          </p:cNvPr>
          <p:cNvSpPr/>
          <p:nvPr/>
        </p:nvSpPr>
        <p:spPr>
          <a:xfrm>
            <a:off x="4888972" y="1201658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닉네임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88;p55">
            <a:extLst>
              <a:ext uri="{FF2B5EF4-FFF2-40B4-BE49-F238E27FC236}">
                <a16:creationId xmlns:a16="http://schemas.microsoft.com/office/drawing/2014/main" id="{89D91AD9-B8E3-7532-ADF5-11C66B8BB651}"/>
              </a:ext>
            </a:extLst>
          </p:cNvPr>
          <p:cNvSpPr/>
          <p:nvPr/>
        </p:nvSpPr>
        <p:spPr>
          <a:xfrm>
            <a:off x="4888972" y="2545956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88;p55">
            <a:extLst>
              <a:ext uri="{FF2B5EF4-FFF2-40B4-BE49-F238E27FC236}">
                <a16:creationId xmlns:a16="http://schemas.microsoft.com/office/drawing/2014/main" id="{963D2123-6A44-8CD3-C140-ECD121E4611C}"/>
              </a:ext>
            </a:extLst>
          </p:cNvPr>
          <p:cNvSpPr/>
          <p:nvPr/>
        </p:nvSpPr>
        <p:spPr>
          <a:xfrm>
            <a:off x="4888972" y="3235580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보유 카드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88;p55">
            <a:extLst>
              <a:ext uri="{FF2B5EF4-FFF2-40B4-BE49-F238E27FC236}">
                <a16:creationId xmlns:a16="http://schemas.microsoft.com/office/drawing/2014/main" id="{8146EABF-7C7A-9F4F-5BEA-FD77445A72EB}"/>
              </a:ext>
            </a:extLst>
          </p:cNvPr>
          <p:cNvSpPr/>
          <p:nvPr/>
        </p:nvSpPr>
        <p:spPr>
          <a:xfrm>
            <a:off x="4888972" y="392668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234A00C-677E-6B5F-EA25-BF59B6C9D222}"/>
              </a:ext>
            </a:extLst>
          </p:cNvPr>
          <p:cNvCxnSpPr>
            <a:cxnSpLocks/>
          </p:cNvCxnSpPr>
          <p:nvPr/>
        </p:nvCxnSpPr>
        <p:spPr>
          <a:xfrm flipV="1">
            <a:off x="2933333" y="1336431"/>
            <a:ext cx="1955639" cy="270803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388;p55">
            <a:extLst>
              <a:ext uri="{FF2B5EF4-FFF2-40B4-BE49-F238E27FC236}">
                <a16:creationId xmlns:a16="http://schemas.microsoft.com/office/drawing/2014/main" id="{0EF7B2C5-DE24-A66D-1706-329514F76D3F}"/>
              </a:ext>
            </a:extLst>
          </p:cNvPr>
          <p:cNvSpPr/>
          <p:nvPr/>
        </p:nvSpPr>
        <p:spPr>
          <a:xfrm>
            <a:off x="4888972" y="1866807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인원 수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12EE1CA-7FE0-A56E-CE51-577E4C4DA34D}"/>
              </a:ext>
            </a:extLst>
          </p:cNvPr>
          <p:cNvCxnSpPr>
            <a:cxnSpLocks/>
          </p:cNvCxnSpPr>
          <p:nvPr/>
        </p:nvCxnSpPr>
        <p:spPr>
          <a:xfrm flipV="1">
            <a:off x="2965838" y="2028092"/>
            <a:ext cx="1923134" cy="204841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B414FD-C03D-849F-4451-173C191DE8BC}"/>
              </a:ext>
            </a:extLst>
          </p:cNvPr>
          <p:cNvSpPr txBox="1"/>
          <p:nvPr/>
        </p:nvSpPr>
        <p:spPr>
          <a:xfrm>
            <a:off x="3378810" y="3354638"/>
            <a:ext cx="171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닉네임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정보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인원 수 정보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9033792-BE81-F19F-660B-B7C528F96CA9}"/>
              </a:ext>
            </a:extLst>
          </p:cNvPr>
          <p:cNvCxnSpPr/>
          <p:nvPr/>
        </p:nvCxnSpPr>
        <p:spPr>
          <a:xfrm>
            <a:off x="1805353" y="4281678"/>
            <a:ext cx="0" cy="4399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9C4A2A-D60C-5DBE-53A2-EEC0FDB53DF6}"/>
              </a:ext>
            </a:extLst>
          </p:cNvPr>
          <p:cNvSpPr txBox="1"/>
          <p:nvPr/>
        </p:nvSpPr>
        <p:spPr>
          <a:xfrm>
            <a:off x="1907156" y="4328570"/>
            <a:ext cx="171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정상 입력</a:t>
            </a:r>
          </a:p>
        </p:txBody>
      </p:sp>
      <p:pic>
        <p:nvPicPr>
          <p:cNvPr id="52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2B17F287-ED2B-5E2A-9DC4-A30AC2CB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6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D9450F8-6987-81CC-CD43-50E56AA0055D}"/>
              </a:ext>
            </a:extLst>
          </p:cNvPr>
          <p:cNvSpPr/>
          <p:nvPr/>
        </p:nvSpPr>
        <p:spPr>
          <a:xfrm>
            <a:off x="852267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4" name="Google Shape;388;p55">
            <a:extLst>
              <a:ext uri="{FF2B5EF4-FFF2-40B4-BE49-F238E27FC236}">
                <a16:creationId xmlns:a16="http://schemas.microsoft.com/office/drawing/2014/main" id="{E2B9CE15-B13F-ED41-7ED4-573A186F34FD}"/>
              </a:ext>
            </a:extLst>
          </p:cNvPr>
          <p:cNvSpPr/>
          <p:nvPr/>
        </p:nvSpPr>
        <p:spPr>
          <a:xfrm>
            <a:off x="9038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388;p55">
            <a:extLst>
              <a:ext uri="{FF2B5EF4-FFF2-40B4-BE49-F238E27FC236}">
                <a16:creationId xmlns:a16="http://schemas.microsoft.com/office/drawing/2014/main" id="{CF679064-6DAB-9826-B469-2A44B4747598}"/>
              </a:ext>
            </a:extLst>
          </p:cNvPr>
          <p:cNvSpPr/>
          <p:nvPr/>
        </p:nvSpPr>
        <p:spPr>
          <a:xfrm>
            <a:off x="9038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388;p55">
            <a:extLst>
              <a:ext uri="{FF2B5EF4-FFF2-40B4-BE49-F238E27FC236}">
                <a16:creationId xmlns:a16="http://schemas.microsoft.com/office/drawing/2014/main" id="{65CA3422-F17E-3714-3668-9B06087315A8}"/>
              </a:ext>
            </a:extLst>
          </p:cNvPr>
          <p:cNvSpPr/>
          <p:nvPr/>
        </p:nvSpPr>
        <p:spPr>
          <a:xfrm>
            <a:off x="9038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388;p55">
            <a:extLst>
              <a:ext uri="{FF2B5EF4-FFF2-40B4-BE49-F238E27FC236}">
                <a16:creationId xmlns:a16="http://schemas.microsoft.com/office/drawing/2014/main" id="{88BB4AE4-8596-3D6D-1A44-C464B7A0D6F1}"/>
              </a:ext>
            </a:extLst>
          </p:cNvPr>
          <p:cNvSpPr/>
          <p:nvPr/>
        </p:nvSpPr>
        <p:spPr>
          <a:xfrm>
            <a:off x="9038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322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25" y="568150"/>
            <a:ext cx="11296450" cy="6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/>
        </p:nvSpPr>
        <p:spPr>
          <a:xfrm>
            <a:off x="749997" y="116075"/>
            <a:ext cx="2337334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세팅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927025" y="2299837"/>
            <a:ext cx="46512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참여 인원 수를 입력하세요: 4 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player1의 닉네임: 진석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player2의 닉네임: 현석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player3의 닉네임: 민석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player4의 닉네임: 승헌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873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6" descr="컴퓨터 화면 기술 아이콘 벡터 일러스트 레이 션 그래픽 디자인 로열티 무료 사진, 그림, 이미지 그리고 스톡포토그래피. Image  84528332.">
            <a:extLst>
              <a:ext uri="{FF2B5EF4-FFF2-40B4-BE49-F238E27FC236}">
                <a16:creationId xmlns:a16="http://schemas.microsoft.com/office/drawing/2014/main" id="{EA743779-7BFD-E313-9432-B3507E85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1" y="817417"/>
            <a:ext cx="1005027" cy="8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7B6517FB-C994-8E16-5CFB-E2FC83BC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6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6BCB00-010E-7DED-2CA4-5FED6A0D12DC}"/>
              </a:ext>
            </a:extLst>
          </p:cNvPr>
          <p:cNvSpPr/>
          <p:nvPr/>
        </p:nvSpPr>
        <p:spPr>
          <a:xfrm>
            <a:off x="211015" y="1465685"/>
            <a:ext cx="3217801" cy="4702255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화면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기능블록도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Google Shape;388;p55">
            <a:extLst>
              <a:ext uri="{FF2B5EF4-FFF2-40B4-BE49-F238E27FC236}">
                <a16:creationId xmlns:a16="http://schemas.microsoft.com/office/drawing/2014/main" id="{96EFBD75-1705-CC26-C281-D64B0DC5E8AC}"/>
              </a:ext>
            </a:extLst>
          </p:cNvPr>
          <p:cNvSpPr/>
          <p:nvPr/>
        </p:nvSpPr>
        <p:spPr>
          <a:xfrm>
            <a:off x="656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</a:rPr>
              <a:t>인트로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8;p55">
            <a:extLst>
              <a:ext uri="{FF2B5EF4-FFF2-40B4-BE49-F238E27FC236}">
                <a16:creationId xmlns:a16="http://schemas.microsoft.com/office/drawing/2014/main" id="{AA0A6922-E9C2-832C-5DF4-156322E95BED}"/>
              </a:ext>
            </a:extLst>
          </p:cNvPr>
          <p:cNvSpPr/>
          <p:nvPr/>
        </p:nvSpPr>
        <p:spPr>
          <a:xfrm>
            <a:off x="656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방법 설명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8;p55">
            <a:extLst>
              <a:ext uri="{FF2B5EF4-FFF2-40B4-BE49-F238E27FC236}">
                <a16:creationId xmlns:a16="http://schemas.microsoft.com/office/drawing/2014/main" id="{FEC7EB0E-08BB-B933-D3E7-FCA613363BDC}"/>
              </a:ext>
            </a:extLst>
          </p:cNvPr>
          <p:cNvSpPr/>
          <p:nvPr/>
        </p:nvSpPr>
        <p:spPr>
          <a:xfrm>
            <a:off x="656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환경 세팅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8;p55">
            <a:extLst>
              <a:ext uri="{FF2B5EF4-FFF2-40B4-BE49-F238E27FC236}">
                <a16:creationId xmlns:a16="http://schemas.microsoft.com/office/drawing/2014/main" id="{A8AE40E9-5BF7-EF00-70F9-2306DDF46319}"/>
              </a:ext>
            </a:extLst>
          </p:cNvPr>
          <p:cNvSpPr/>
          <p:nvPr/>
        </p:nvSpPr>
        <p:spPr>
          <a:xfrm>
            <a:off x="656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ysClr val="windowText" lastClr="000000"/>
                </a:solidFill>
              </a:rPr>
              <a:t>게임 메인 화면</a:t>
            </a:r>
            <a:endParaRPr sz="1800" b="0" i="0" u="none" strike="noStrike" cap="none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88;p55">
            <a:extLst>
              <a:ext uri="{FF2B5EF4-FFF2-40B4-BE49-F238E27FC236}">
                <a16:creationId xmlns:a16="http://schemas.microsoft.com/office/drawing/2014/main" id="{82A81CA0-8F0D-4DD0-1F81-B9D53E7DC87B}"/>
              </a:ext>
            </a:extLst>
          </p:cNvPr>
          <p:cNvSpPr/>
          <p:nvPr/>
        </p:nvSpPr>
        <p:spPr>
          <a:xfrm>
            <a:off x="656492" y="5492341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결과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655F12-5DC1-8504-D0A2-B957523488CA}"/>
              </a:ext>
            </a:extLst>
          </p:cNvPr>
          <p:cNvSpPr/>
          <p:nvPr/>
        </p:nvSpPr>
        <p:spPr>
          <a:xfrm>
            <a:off x="852267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Google Shape;388;p55">
            <a:extLst>
              <a:ext uri="{FF2B5EF4-FFF2-40B4-BE49-F238E27FC236}">
                <a16:creationId xmlns:a16="http://schemas.microsoft.com/office/drawing/2014/main" id="{4CB17D1B-1BEC-4293-F145-18A4A86373DC}"/>
              </a:ext>
            </a:extLst>
          </p:cNvPr>
          <p:cNvSpPr/>
          <p:nvPr/>
        </p:nvSpPr>
        <p:spPr>
          <a:xfrm>
            <a:off x="9038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8;p55">
            <a:extLst>
              <a:ext uri="{FF2B5EF4-FFF2-40B4-BE49-F238E27FC236}">
                <a16:creationId xmlns:a16="http://schemas.microsoft.com/office/drawing/2014/main" id="{71FCB9E3-D5E0-F379-4511-7E151655A7FE}"/>
              </a:ext>
            </a:extLst>
          </p:cNvPr>
          <p:cNvSpPr/>
          <p:nvPr/>
        </p:nvSpPr>
        <p:spPr>
          <a:xfrm>
            <a:off x="9038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88;p55">
            <a:extLst>
              <a:ext uri="{FF2B5EF4-FFF2-40B4-BE49-F238E27FC236}">
                <a16:creationId xmlns:a16="http://schemas.microsoft.com/office/drawing/2014/main" id="{BE0E3205-B7DE-2390-90E3-3CBCB7B05705}"/>
              </a:ext>
            </a:extLst>
          </p:cNvPr>
          <p:cNvSpPr/>
          <p:nvPr/>
        </p:nvSpPr>
        <p:spPr>
          <a:xfrm>
            <a:off x="9038492" y="3898947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88;p55">
            <a:extLst>
              <a:ext uri="{FF2B5EF4-FFF2-40B4-BE49-F238E27FC236}">
                <a16:creationId xmlns:a16="http://schemas.microsoft.com/office/drawing/2014/main" id="{A69C61B8-8359-E67D-BDD8-F1BB327EDADC}"/>
              </a:ext>
            </a:extLst>
          </p:cNvPr>
          <p:cNvSpPr/>
          <p:nvPr/>
        </p:nvSpPr>
        <p:spPr>
          <a:xfrm>
            <a:off x="9038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4" descr="Db 아이콘 무료 다운로드 도구">
            <a:extLst>
              <a:ext uri="{FF2B5EF4-FFF2-40B4-BE49-F238E27FC236}">
                <a16:creationId xmlns:a16="http://schemas.microsoft.com/office/drawing/2014/main" id="{5FB7C7BB-E480-CC86-C0F3-9D898216F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30" y="-4162"/>
            <a:ext cx="981075" cy="9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EC16457-52FC-569B-21B7-41CBCE2730A4}"/>
              </a:ext>
            </a:extLst>
          </p:cNvPr>
          <p:cNvSpPr/>
          <p:nvPr/>
        </p:nvSpPr>
        <p:spPr>
          <a:xfrm>
            <a:off x="4360984" y="678240"/>
            <a:ext cx="3217801" cy="3974899"/>
          </a:xfrm>
          <a:prstGeom prst="round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Data</a:t>
            </a:r>
          </a:p>
          <a:p>
            <a:pPr algn="ctr"/>
            <a:endParaRPr lang="en-US" altLang="ko-KR" sz="25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Google Shape;388;p55">
            <a:extLst>
              <a:ext uri="{FF2B5EF4-FFF2-40B4-BE49-F238E27FC236}">
                <a16:creationId xmlns:a16="http://schemas.microsoft.com/office/drawing/2014/main" id="{FCC204C2-446B-C5A6-188C-A6DD5340B08D}"/>
              </a:ext>
            </a:extLst>
          </p:cNvPr>
          <p:cNvSpPr/>
          <p:nvPr/>
        </p:nvSpPr>
        <p:spPr>
          <a:xfrm>
            <a:off x="4888972" y="1201658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닉네임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8;p55">
            <a:extLst>
              <a:ext uri="{FF2B5EF4-FFF2-40B4-BE49-F238E27FC236}">
                <a16:creationId xmlns:a16="http://schemas.microsoft.com/office/drawing/2014/main" id="{D385D246-B732-429C-8BD3-7D49BFA662E6}"/>
              </a:ext>
            </a:extLst>
          </p:cNvPr>
          <p:cNvSpPr/>
          <p:nvPr/>
        </p:nvSpPr>
        <p:spPr>
          <a:xfrm>
            <a:off x="4888972" y="2545956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88;p55">
            <a:extLst>
              <a:ext uri="{FF2B5EF4-FFF2-40B4-BE49-F238E27FC236}">
                <a16:creationId xmlns:a16="http://schemas.microsoft.com/office/drawing/2014/main" id="{427C2806-FF8B-0F0B-3955-4D89C975B503}"/>
              </a:ext>
            </a:extLst>
          </p:cNvPr>
          <p:cNvSpPr/>
          <p:nvPr/>
        </p:nvSpPr>
        <p:spPr>
          <a:xfrm>
            <a:off x="4888972" y="3235580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보유 카드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388;p55">
            <a:extLst>
              <a:ext uri="{FF2B5EF4-FFF2-40B4-BE49-F238E27FC236}">
                <a16:creationId xmlns:a16="http://schemas.microsoft.com/office/drawing/2014/main" id="{A0ED7167-7187-5288-31CA-768BBAB92A89}"/>
              </a:ext>
            </a:extLst>
          </p:cNvPr>
          <p:cNvSpPr/>
          <p:nvPr/>
        </p:nvSpPr>
        <p:spPr>
          <a:xfrm>
            <a:off x="4888972" y="392668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88;p55">
            <a:extLst>
              <a:ext uri="{FF2B5EF4-FFF2-40B4-BE49-F238E27FC236}">
                <a16:creationId xmlns:a16="http://schemas.microsoft.com/office/drawing/2014/main" id="{1B955ACC-B28E-CACB-EDD5-22DCCB217234}"/>
              </a:ext>
            </a:extLst>
          </p:cNvPr>
          <p:cNvSpPr/>
          <p:nvPr/>
        </p:nvSpPr>
        <p:spPr>
          <a:xfrm>
            <a:off x="4888972" y="1866807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인원 수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C96F0BE-4BC1-7087-28A6-A86C07B48028}"/>
              </a:ext>
            </a:extLst>
          </p:cNvPr>
          <p:cNvCxnSpPr>
            <a:cxnSpLocks/>
          </p:cNvCxnSpPr>
          <p:nvPr/>
        </p:nvCxnSpPr>
        <p:spPr>
          <a:xfrm flipH="1">
            <a:off x="2933333" y="1465684"/>
            <a:ext cx="1955639" cy="344628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A62030-F37A-DB9C-0D85-DC0193DA24A3}"/>
              </a:ext>
            </a:extLst>
          </p:cNvPr>
          <p:cNvCxnSpPr>
            <a:cxnSpLocks/>
          </p:cNvCxnSpPr>
          <p:nvPr/>
        </p:nvCxnSpPr>
        <p:spPr>
          <a:xfrm flipH="1">
            <a:off x="2933333" y="2151895"/>
            <a:ext cx="1955639" cy="276007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B6F8911-2CF6-E965-ED98-5A9336B98C8E}"/>
              </a:ext>
            </a:extLst>
          </p:cNvPr>
          <p:cNvCxnSpPr>
            <a:cxnSpLocks/>
          </p:cNvCxnSpPr>
          <p:nvPr/>
        </p:nvCxnSpPr>
        <p:spPr>
          <a:xfrm flipH="1" flipV="1">
            <a:off x="7165813" y="2708706"/>
            <a:ext cx="1872679" cy="53385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32DDA8-0FD7-540A-506C-F61D1B51A8FC}"/>
              </a:ext>
            </a:extLst>
          </p:cNvPr>
          <p:cNvSpPr txBox="1"/>
          <p:nvPr/>
        </p:nvSpPr>
        <p:spPr>
          <a:xfrm>
            <a:off x="3401111" y="2305623"/>
            <a:ext cx="1716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 가져오기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화면 출력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E9F381-2CBD-F621-4B32-316F790AB4BF}"/>
              </a:ext>
            </a:extLst>
          </p:cNvPr>
          <p:cNvSpPr txBox="1"/>
          <p:nvPr/>
        </p:nvSpPr>
        <p:spPr>
          <a:xfrm>
            <a:off x="7495959" y="3128973"/>
            <a:ext cx="1716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선 플레이어 지정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00B2657-28A1-AAE8-5BEA-7070071D78A0}"/>
              </a:ext>
            </a:extLst>
          </p:cNvPr>
          <p:cNvCxnSpPr>
            <a:cxnSpLocks/>
          </p:cNvCxnSpPr>
          <p:nvPr/>
        </p:nvCxnSpPr>
        <p:spPr>
          <a:xfrm flipH="1">
            <a:off x="2933333" y="2762847"/>
            <a:ext cx="1955639" cy="214760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373CDF-A665-00D0-C3CA-ABB66439775F}"/>
              </a:ext>
            </a:extLst>
          </p:cNvPr>
          <p:cNvCxnSpPr>
            <a:cxnSpLocks/>
          </p:cNvCxnSpPr>
          <p:nvPr/>
        </p:nvCxnSpPr>
        <p:spPr>
          <a:xfrm flipH="1">
            <a:off x="7114391" y="2368786"/>
            <a:ext cx="1924101" cy="10906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52F078B-95F8-ED89-2C31-735092ADBBD1}"/>
              </a:ext>
            </a:extLst>
          </p:cNvPr>
          <p:cNvSpPr txBox="1"/>
          <p:nvPr/>
        </p:nvSpPr>
        <p:spPr>
          <a:xfrm>
            <a:off x="3452758" y="4610121"/>
            <a:ext cx="3518313" cy="31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해당 플레이어 턴에 카드 내기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051100E-19F3-199D-14D4-5A76FF39072E}"/>
              </a:ext>
            </a:extLst>
          </p:cNvPr>
          <p:cNvCxnSpPr>
            <a:cxnSpLocks/>
          </p:cNvCxnSpPr>
          <p:nvPr/>
        </p:nvCxnSpPr>
        <p:spPr>
          <a:xfrm>
            <a:off x="2933333" y="5043471"/>
            <a:ext cx="6105159" cy="1551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AA180FE-AA67-E281-73A4-0148229E9CFD}"/>
              </a:ext>
            </a:extLst>
          </p:cNvPr>
          <p:cNvCxnSpPr>
            <a:cxnSpLocks/>
          </p:cNvCxnSpPr>
          <p:nvPr/>
        </p:nvCxnSpPr>
        <p:spPr>
          <a:xfrm flipH="1">
            <a:off x="2918441" y="3459455"/>
            <a:ext cx="1938026" cy="141057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E926271-2280-774F-DBDF-FAC869DEF9EB}"/>
              </a:ext>
            </a:extLst>
          </p:cNvPr>
          <p:cNvCxnSpPr>
            <a:cxnSpLocks/>
          </p:cNvCxnSpPr>
          <p:nvPr/>
        </p:nvCxnSpPr>
        <p:spPr>
          <a:xfrm flipV="1">
            <a:off x="2933333" y="4343035"/>
            <a:ext cx="6105159" cy="596932"/>
          </a:xfrm>
          <a:prstGeom prst="bentConnector3">
            <a:avLst>
              <a:gd name="adj1" fmla="val 77700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97FE8C1B-E970-0DD9-7E6E-FAE31283EBF1}"/>
              </a:ext>
            </a:extLst>
          </p:cNvPr>
          <p:cNvSpPr txBox="1"/>
          <p:nvPr/>
        </p:nvSpPr>
        <p:spPr>
          <a:xfrm>
            <a:off x="3452758" y="5087358"/>
            <a:ext cx="440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카드를 모두 소진한 사람이 </a:t>
            </a:r>
            <a:r>
              <a:rPr lang="en-US" altLang="ko-KR" dirty="0">
                <a:solidFill>
                  <a:srgbClr val="FF0000"/>
                </a:solidFill>
              </a:rPr>
              <a:t>(player-1)</a:t>
            </a:r>
            <a:r>
              <a:rPr lang="ko-KR" altLang="en-US" dirty="0">
                <a:solidFill>
                  <a:srgbClr val="FF0000"/>
                </a:solidFill>
              </a:rPr>
              <a:t>명 이상인 경우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331" name="직선 화살표 연결선 330">
            <a:extLst>
              <a:ext uri="{FF2B5EF4-FFF2-40B4-BE49-F238E27FC236}">
                <a16:creationId xmlns:a16="http://schemas.microsoft.com/office/drawing/2014/main" id="{32CDBC3B-F89F-82E6-4DE0-EF4FC3B60275}"/>
              </a:ext>
            </a:extLst>
          </p:cNvPr>
          <p:cNvCxnSpPr>
            <a:cxnSpLocks/>
          </p:cNvCxnSpPr>
          <p:nvPr/>
        </p:nvCxnSpPr>
        <p:spPr>
          <a:xfrm flipH="1" flipV="1">
            <a:off x="7165813" y="3540050"/>
            <a:ext cx="1872679" cy="49002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434BEBC3-D26E-BB3A-95B1-AAB8FD650D12}"/>
              </a:ext>
            </a:extLst>
          </p:cNvPr>
          <p:cNvSpPr txBox="1"/>
          <p:nvPr/>
        </p:nvSpPr>
        <p:spPr>
          <a:xfrm>
            <a:off x="7663964" y="3537658"/>
            <a:ext cx="189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정상 카드 제출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18699D4B-797A-350F-6DA9-076F0A0B262F}"/>
              </a:ext>
            </a:extLst>
          </p:cNvPr>
          <p:cNvCxnSpPr>
            <a:cxnSpLocks/>
          </p:cNvCxnSpPr>
          <p:nvPr/>
        </p:nvCxnSpPr>
        <p:spPr>
          <a:xfrm flipH="1" flipV="1">
            <a:off x="7165813" y="4099497"/>
            <a:ext cx="1872679" cy="1117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80E51950-7FB9-E07A-8922-FCA0FB58B161}"/>
              </a:ext>
            </a:extLst>
          </p:cNvPr>
          <p:cNvSpPr txBox="1"/>
          <p:nvPr/>
        </p:nvSpPr>
        <p:spPr>
          <a:xfrm>
            <a:off x="7231421" y="3859619"/>
            <a:ext cx="1586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해당 플레이어의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모든 카드 소진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350" name="연결선: 꺾임 349">
            <a:extLst>
              <a:ext uri="{FF2B5EF4-FFF2-40B4-BE49-F238E27FC236}">
                <a16:creationId xmlns:a16="http://schemas.microsoft.com/office/drawing/2014/main" id="{EA2C0064-CD75-004A-8237-75A5F78212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3334" y="5144331"/>
            <a:ext cx="7243581" cy="592065"/>
          </a:xfrm>
          <a:prstGeom prst="bentConnector3">
            <a:avLst>
              <a:gd name="adj1" fmla="val 320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06BA194D-263A-BD78-2AA3-7E434D361A3C}"/>
              </a:ext>
            </a:extLst>
          </p:cNvPr>
          <p:cNvSpPr txBox="1"/>
          <p:nvPr/>
        </p:nvSpPr>
        <p:spPr>
          <a:xfrm>
            <a:off x="3452758" y="5771634"/>
            <a:ext cx="440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게임 결과 화면 호출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4F499-7898-C2F9-8C90-02D6B3B4B109}"/>
              </a:ext>
            </a:extLst>
          </p:cNvPr>
          <p:cNvSpPr txBox="1"/>
          <p:nvPr/>
        </p:nvSpPr>
        <p:spPr>
          <a:xfrm>
            <a:off x="8053544" y="2129211"/>
            <a:ext cx="1014995" cy="30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카드 배분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5" grpId="0"/>
      <p:bldP spid="328" grpId="0"/>
      <p:bldP spid="334" grpId="0"/>
      <p:bldP spid="344" grpId="0"/>
      <p:bldP spid="36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62" y="749300"/>
            <a:ext cx="11491075" cy="5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3506150" y="4990950"/>
            <a:ext cx="46512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진석님의 패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 3 3 3 4 / 5 7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8 8 8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 9 9 11 11 / 12 12 12 12 12</a:t>
            </a:r>
            <a:b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631175" y="1355135"/>
            <a:ext cx="4338600" cy="3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현석: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6 6 6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민석: 4 4 4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진석: Turn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승헌: 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3506148" y="6023953"/>
            <a:ext cx="4651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6034415" y="1086890"/>
            <a:ext cx="5663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남은 카드 수 현석: 17  민석: 17  진석: 20 승헌: 20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4124275" y="31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ㅁㄴㅇ</a:t>
            </a:r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4713748" y="2085453"/>
            <a:ext cx="46512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직전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카드: </a:t>
            </a: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4 4 4</a:t>
            </a:r>
            <a:r>
              <a:rPr lang="en-US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3797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497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422" y="2687443"/>
            <a:ext cx="820304" cy="12193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68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>
          <a:blip r:embed="rId3"/>
          <a:srcRect/>
          <a:stretch/>
        </p:blipFill>
        <p:spPr>
          <a:xfrm>
            <a:off x="358326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2"/>
          <p:cNvSpPr txBox="1"/>
          <p:nvPr/>
        </p:nvSpPr>
        <p:spPr>
          <a:xfrm>
            <a:off x="1165320" y="359100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황현석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1165330" y="4088150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</a:t>
            </a:r>
            <a:r>
              <a:rPr lang="en-US" sz="1600" b="0" i="0" u="none" strike="noStrike" cap="none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장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1165320" y="4328340"/>
            <a:ext cx="2143500" cy="227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총괄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간트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차트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블록도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명세서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흐름도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구조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고안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PPT </a:t>
            </a:r>
            <a:r>
              <a:rPr lang="ko-KR" altLang="en-US" sz="1200" dirty="0">
                <a:solidFill>
                  <a:schemeClr val="tx1"/>
                </a:solidFill>
              </a:rPr>
              <a:t>작성 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외부 의사소통 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예상 질문</a:t>
            </a:r>
            <a:r>
              <a:rPr lang="en-US" altLang="ko-KR" sz="1200" dirty="0">
                <a:solidFill>
                  <a:schemeClr val="tx1"/>
                </a:solidFill>
              </a:rPr>
              <a:t> LIST)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2"/>
          <p:cNvSpPr txBox="1"/>
          <p:nvPr/>
        </p:nvSpPr>
        <p:spPr>
          <a:xfrm>
            <a:off x="358128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이진석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358128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3581275" y="4564800"/>
            <a:ext cx="21435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프로그램</a:t>
            </a:r>
            <a:r>
              <a:rPr lang="en-US" sz="1200" dirty="0"/>
              <a:t> </a:t>
            </a:r>
            <a:r>
              <a:rPr lang="en-US" sz="1200" dirty="0" err="1"/>
              <a:t>구조</a:t>
            </a:r>
            <a:r>
              <a:rPr lang="en-US" sz="1200" dirty="0"/>
              <a:t> </a:t>
            </a:r>
            <a:endParaRPr sz="12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콘솔</a:t>
            </a:r>
            <a:r>
              <a:rPr lang="en-US" sz="1200" dirty="0"/>
              <a:t> UI </a:t>
            </a:r>
            <a:r>
              <a:rPr lang="en-US" sz="1200" dirty="0" err="1"/>
              <a:t>구성도</a:t>
            </a:r>
            <a:r>
              <a:rPr lang="en-US" sz="1200" dirty="0"/>
              <a:t> </a:t>
            </a:r>
            <a:r>
              <a:rPr lang="en-US" sz="1200" dirty="0" err="1"/>
              <a:t>작성</a:t>
            </a:r>
            <a:endParaRPr sz="12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달무티</a:t>
            </a:r>
            <a:r>
              <a:rPr lang="en-US" sz="1200" dirty="0"/>
              <a:t> </a:t>
            </a:r>
            <a:r>
              <a:rPr lang="en-US" sz="1200" dirty="0" err="1"/>
              <a:t>소개도</a:t>
            </a:r>
            <a:r>
              <a:rPr lang="en-US" sz="1200" dirty="0"/>
              <a:t> </a:t>
            </a:r>
            <a:r>
              <a:rPr lang="en-US" sz="1200" dirty="0" err="1"/>
              <a:t>작성</a:t>
            </a:r>
            <a:br>
              <a:rPr lang="en-US" sz="1200" dirty="0"/>
            </a:b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 txBox="1"/>
          <p:nvPr/>
        </p:nvSpPr>
        <p:spPr>
          <a:xfrm>
            <a:off x="1258199" y="917280"/>
            <a:ext cx="3126231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/>
          <p:nvPr/>
        </p:nvSpPr>
        <p:spPr>
          <a:xfrm rot="10800000">
            <a:off x="766818" y="37"/>
            <a:ext cx="360342" cy="1331243"/>
          </a:xfrm>
          <a:custGeom>
            <a:avLst/>
            <a:gdLst/>
            <a:ahLst/>
            <a:cxnLst/>
            <a:rect l="l" t="t" r="r" b="b"/>
            <a:pathLst>
              <a:path w="21600" h="79739" extrusionOk="0">
                <a:moveTo>
                  <a:pt x="3600" y="0"/>
                </a:moveTo>
                <a:lnTo>
                  <a:pt x="18000" y="0"/>
                </a:lnTo>
                <a:lnTo>
                  <a:pt x="21600" y="79739"/>
                </a:lnTo>
                <a:lnTo>
                  <a:pt x="0" y="79739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196" name="Google Shape;196;p42"/>
          <p:cNvSpPr txBox="1"/>
          <p:nvPr/>
        </p:nvSpPr>
        <p:spPr>
          <a:xfrm>
            <a:off x="808560" y="102348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2" descr="여자, 사람, 노트북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320" y="1398240"/>
            <a:ext cx="198684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/>
        </p:nvSpPr>
        <p:spPr>
          <a:xfrm>
            <a:off x="607032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6E5CFC"/>
                </a:solidFill>
              </a:rPr>
              <a:t>김민석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2"/>
          <p:cNvSpPr txBox="1"/>
          <p:nvPr/>
        </p:nvSpPr>
        <p:spPr>
          <a:xfrm>
            <a:off x="607032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607032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</a:rPr>
              <a:t>프로그램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구현</a:t>
            </a:r>
            <a:endParaRPr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설계 제안서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작성</a:t>
            </a:r>
            <a:endParaRPr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</a:rPr>
              <a:t>자료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조사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설문 조사</a:t>
            </a:r>
            <a:endParaRPr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F7F7F"/>
              </a:solidFill>
            </a:endParaRPr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856134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2"/>
          <p:cNvSpPr txBox="1"/>
          <p:nvPr/>
        </p:nvSpPr>
        <p:spPr>
          <a:xfrm>
            <a:off x="855936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E5CFC"/>
                </a:solidFill>
              </a:rPr>
              <a:t>이승헌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855936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2"/>
          <p:cNvSpPr txBox="1"/>
          <p:nvPr/>
        </p:nvSpPr>
        <p:spPr>
          <a:xfrm>
            <a:off x="855936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게임전체 룰 정리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설계제안서 작성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자료조사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설문조사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외부 의사소통 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예상 질문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LIST)</a:t>
            </a:r>
            <a:endParaRPr lang="ko-KR" alt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2" descr="텍스트, 사람, 테이블, 컵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80" y="1381680"/>
            <a:ext cx="1987200" cy="19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4988" y="1398694"/>
            <a:ext cx="2069186" cy="20351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6" descr="컴퓨터 화면 기술 아이콘 벡터 일러스트 레이 션 그래픽 디자인 로열티 무료 사진, 그림, 이미지 그리고 스톡포토그래피. Image  84528332.">
            <a:extLst>
              <a:ext uri="{FF2B5EF4-FFF2-40B4-BE49-F238E27FC236}">
                <a16:creationId xmlns:a16="http://schemas.microsoft.com/office/drawing/2014/main" id="{83E26C70-F335-C508-2067-CA5D9BB4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1" y="817417"/>
            <a:ext cx="1005027" cy="8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6BCB00-010E-7DED-2CA4-5FED6A0D12DC}"/>
              </a:ext>
            </a:extLst>
          </p:cNvPr>
          <p:cNvSpPr/>
          <p:nvPr/>
        </p:nvSpPr>
        <p:spPr>
          <a:xfrm>
            <a:off x="211015" y="1465685"/>
            <a:ext cx="3217801" cy="4702255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화면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기능블록도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4"/>
          <p:cNvSpPr/>
          <p:nvPr/>
        </p:nvSpPr>
        <p:spPr>
          <a:xfrm rot="10800000">
            <a:off x="766818" y="46"/>
            <a:ext cx="383022" cy="942074"/>
          </a:xfrm>
          <a:custGeom>
            <a:avLst/>
            <a:gdLst/>
            <a:ahLst/>
            <a:cxnLst/>
            <a:rect l="l" t="t" r="r" b="b"/>
            <a:pathLst>
              <a:path w="21600" h="53097" extrusionOk="0">
                <a:moveTo>
                  <a:pt x="3600" y="0"/>
                </a:moveTo>
                <a:lnTo>
                  <a:pt x="18000" y="0"/>
                </a:lnTo>
                <a:lnTo>
                  <a:pt x="21600" y="53097"/>
                </a:lnTo>
                <a:lnTo>
                  <a:pt x="0" y="53097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Google Shape;388;p55">
            <a:extLst>
              <a:ext uri="{FF2B5EF4-FFF2-40B4-BE49-F238E27FC236}">
                <a16:creationId xmlns:a16="http://schemas.microsoft.com/office/drawing/2014/main" id="{96EFBD75-1705-CC26-C281-D64B0DC5E8AC}"/>
              </a:ext>
            </a:extLst>
          </p:cNvPr>
          <p:cNvSpPr/>
          <p:nvPr/>
        </p:nvSpPr>
        <p:spPr>
          <a:xfrm>
            <a:off x="656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bg1"/>
                </a:solidFill>
              </a:rPr>
              <a:t>인트로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88;p55">
            <a:extLst>
              <a:ext uri="{FF2B5EF4-FFF2-40B4-BE49-F238E27FC236}">
                <a16:creationId xmlns:a16="http://schemas.microsoft.com/office/drawing/2014/main" id="{AA0A6922-E9C2-832C-5DF4-156322E95BED}"/>
              </a:ext>
            </a:extLst>
          </p:cNvPr>
          <p:cNvSpPr/>
          <p:nvPr/>
        </p:nvSpPr>
        <p:spPr>
          <a:xfrm>
            <a:off x="656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방법 설명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88;p55">
            <a:extLst>
              <a:ext uri="{FF2B5EF4-FFF2-40B4-BE49-F238E27FC236}">
                <a16:creationId xmlns:a16="http://schemas.microsoft.com/office/drawing/2014/main" id="{FEC7EB0E-08BB-B933-D3E7-FCA613363BDC}"/>
              </a:ext>
            </a:extLst>
          </p:cNvPr>
          <p:cNvSpPr/>
          <p:nvPr/>
        </p:nvSpPr>
        <p:spPr>
          <a:xfrm>
            <a:off x="656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환경 세팅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88;p55">
            <a:extLst>
              <a:ext uri="{FF2B5EF4-FFF2-40B4-BE49-F238E27FC236}">
                <a16:creationId xmlns:a16="http://schemas.microsoft.com/office/drawing/2014/main" id="{A8AE40E9-5BF7-EF00-70F9-2306DDF46319}"/>
              </a:ext>
            </a:extLst>
          </p:cNvPr>
          <p:cNvSpPr/>
          <p:nvPr/>
        </p:nvSpPr>
        <p:spPr>
          <a:xfrm>
            <a:off x="656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메인 화면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88;p55">
            <a:extLst>
              <a:ext uri="{FF2B5EF4-FFF2-40B4-BE49-F238E27FC236}">
                <a16:creationId xmlns:a16="http://schemas.microsoft.com/office/drawing/2014/main" id="{82A81CA0-8F0D-4DD0-1F81-B9D53E7DC87B}"/>
              </a:ext>
            </a:extLst>
          </p:cNvPr>
          <p:cNvSpPr/>
          <p:nvPr/>
        </p:nvSpPr>
        <p:spPr>
          <a:xfrm>
            <a:off x="656492" y="5492341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00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</a:rPr>
              <a:t>게임 결과 화면</a:t>
            </a: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4" descr="Db 아이콘 무료 다운로드 도구">
            <a:extLst>
              <a:ext uri="{FF2B5EF4-FFF2-40B4-BE49-F238E27FC236}">
                <a16:creationId xmlns:a16="http://schemas.microsoft.com/office/drawing/2014/main" id="{943827C7-A29B-9594-C515-14465AEB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30" y="-4162"/>
            <a:ext cx="981075" cy="9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B99048-2115-220C-C160-91117613E439}"/>
              </a:ext>
            </a:extLst>
          </p:cNvPr>
          <p:cNvSpPr/>
          <p:nvPr/>
        </p:nvSpPr>
        <p:spPr>
          <a:xfrm>
            <a:off x="4360984" y="678240"/>
            <a:ext cx="3217801" cy="3974899"/>
          </a:xfrm>
          <a:prstGeom prst="roundRect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Data</a:t>
            </a:r>
          </a:p>
          <a:p>
            <a:pPr algn="ctr"/>
            <a:endParaRPr lang="en-US" altLang="ko-KR" sz="2500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Google Shape;388;p55">
            <a:extLst>
              <a:ext uri="{FF2B5EF4-FFF2-40B4-BE49-F238E27FC236}">
                <a16:creationId xmlns:a16="http://schemas.microsoft.com/office/drawing/2014/main" id="{15F89A41-A881-6FDF-C701-699EEC5922C9}"/>
              </a:ext>
            </a:extLst>
          </p:cNvPr>
          <p:cNvSpPr/>
          <p:nvPr/>
        </p:nvSpPr>
        <p:spPr>
          <a:xfrm>
            <a:off x="4888972" y="1201658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닉네임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8;p55">
            <a:extLst>
              <a:ext uri="{FF2B5EF4-FFF2-40B4-BE49-F238E27FC236}">
                <a16:creationId xmlns:a16="http://schemas.microsoft.com/office/drawing/2014/main" id="{0DE48B62-C427-F8CD-C0C3-677E6E8189F4}"/>
              </a:ext>
            </a:extLst>
          </p:cNvPr>
          <p:cNvSpPr/>
          <p:nvPr/>
        </p:nvSpPr>
        <p:spPr>
          <a:xfrm>
            <a:off x="4888972" y="2545956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88;p55">
            <a:extLst>
              <a:ext uri="{FF2B5EF4-FFF2-40B4-BE49-F238E27FC236}">
                <a16:creationId xmlns:a16="http://schemas.microsoft.com/office/drawing/2014/main" id="{A486D994-008F-7067-1DCA-E5D616442903}"/>
              </a:ext>
            </a:extLst>
          </p:cNvPr>
          <p:cNvSpPr/>
          <p:nvPr/>
        </p:nvSpPr>
        <p:spPr>
          <a:xfrm>
            <a:off x="4888972" y="3235580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보유 카드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388;p55">
            <a:extLst>
              <a:ext uri="{FF2B5EF4-FFF2-40B4-BE49-F238E27FC236}">
                <a16:creationId xmlns:a16="http://schemas.microsoft.com/office/drawing/2014/main" id="{9399397C-F4C1-EAAA-0692-8DE44865E0DA}"/>
              </a:ext>
            </a:extLst>
          </p:cNvPr>
          <p:cNvSpPr/>
          <p:nvPr/>
        </p:nvSpPr>
        <p:spPr>
          <a:xfrm>
            <a:off x="4888972" y="392668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순위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388;p55">
            <a:extLst>
              <a:ext uri="{FF2B5EF4-FFF2-40B4-BE49-F238E27FC236}">
                <a16:creationId xmlns:a16="http://schemas.microsoft.com/office/drawing/2014/main" id="{1FCC3776-CB67-9E96-3BBC-F6B3BFA87520}"/>
              </a:ext>
            </a:extLst>
          </p:cNvPr>
          <p:cNvSpPr/>
          <p:nvPr/>
        </p:nvSpPr>
        <p:spPr>
          <a:xfrm>
            <a:off x="4888972" y="1866807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인원 수 정보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22C21ECF-B416-A727-AD56-C93273E5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6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D9BBB23-F9CA-7190-C607-392953E52599}"/>
              </a:ext>
            </a:extLst>
          </p:cNvPr>
          <p:cNvSpPr/>
          <p:nvPr/>
        </p:nvSpPr>
        <p:spPr>
          <a:xfrm>
            <a:off x="852267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Google Shape;388;p55">
            <a:extLst>
              <a:ext uri="{FF2B5EF4-FFF2-40B4-BE49-F238E27FC236}">
                <a16:creationId xmlns:a16="http://schemas.microsoft.com/office/drawing/2014/main" id="{BE8D3B48-E00E-B1C6-C3EA-F2112BA0B8C1}"/>
              </a:ext>
            </a:extLst>
          </p:cNvPr>
          <p:cNvSpPr/>
          <p:nvPr/>
        </p:nvSpPr>
        <p:spPr>
          <a:xfrm>
            <a:off x="903849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388;p55">
            <a:extLst>
              <a:ext uri="{FF2B5EF4-FFF2-40B4-BE49-F238E27FC236}">
                <a16:creationId xmlns:a16="http://schemas.microsoft.com/office/drawing/2014/main" id="{CACFE2CD-6C39-6ADF-1BCE-0B563BE1D1C4}"/>
              </a:ext>
            </a:extLst>
          </p:cNvPr>
          <p:cNvSpPr/>
          <p:nvPr/>
        </p:nvSpPr>
        <p:spPr>
          <a:xfrm>
            <a:off x="903849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88;p55">
            <a:extLst>
              <a:ext uri="{FF2B5EF4-FFF2-40B4-BE49-F238E27FC236}">
                <a16:creationId xmlns:a16="http://schemas.microsoft.com/office/drawing/2014/main" id="{EA9B9448-88FA-27BC-075E-C01712776700}"/>
              </a:ext>
            </a:extLst>
          </p:cNvPr>
          <p:cNvSpPr/>
          <p:nvPr/>
        </p:nvSpPr>
        <p:spPr>
          <a:xfrm>
            <a:off x="903849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88;p55">
            <a:extLst>
              <a:ext uri="{FF2B5EF4-FFF2-40B4-BE49-F238E27FC236}">
                <a16:creationId xmlns:a16="http://schemas.microsoft.com/office/drawing/2014/main" id="{9C653CF3-7A0A-A5F3-8746-E22864DFE664}"/>
              </a:ext>
            </a:extLst>
          </p:cNvPr>
          <p:cNvSpPr/>
          <p:nvPr/>
        </p:nvSpPr>
        <p:spPr>
          <a:xfrm>
            <a:off x="903849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63A2C5D-715C-D9B1-E697-6DF09D2F4083}"/>
              </a:ext>
            </a:extLst>
          </p:cNvPr>
          <p:cNvCxnSpPr>
            <a:cxnSpLocks/>
          </p:cNvCxnSpPr>
          <p:nvPr/>
        </p:nvCxnSpPr>
        <p:spPr>
          <a:xfrm flipH="1">
            <a:off x="2933333" y="4168877"/>
            <a:ext cx="1955639" cy="157316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C48D011-0373-C092-BE4C-DD49A3FB0513}"/>
              </a:ext>
            </a:extLst>
          </p:cNvPr>
          <p:cNvCxnSpPr>
            <a:cxnSpLocks/>
          </p:cNvCxnSpPr>
          <p:nvPr/>
        </p:nvCxnSpPr>
        <p:spPr>
          <a:xfrm flipH="1">
            <a:off x="2933333" y="1386348"/>
            <a:ext cx="1955639" cy="435569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66E78E8-5F03-3FC8-B779-F31A17202912}"/>
              </a:ext>
            </a:extLst>
          </p:cNvPr>
          <p:cNvSpPr txBox="1"/>
          <p:nvPr/>
        </p:nvSpPr>
        <p:spPr>
          <a:xfrm>
            <a:off x="3623977" y="5181652"/>
            <a:ext cx="321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닉네임과 해당하는 순위 정보를 받아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게임 결과 출력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BAAE6D-3041-1727-99BB-C924F5EC7402}"/>
              </a:ext>
            </a:extLst>
          </p:cNvPr>
          <p:cNvCxnSpPr>
            <a:cxnSpLocks/>
          </p:cNvCxnSpPr>
          <p:nvPr/>
        </p:nvCxnSpPr>
        <p:spPr>
          <a:xfrm flipV="1">
            <a:off x="1877961" y="2545956"/>
            <a:ext cx="0" cy="294638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C7B78B-E3A7-2950-DC5B-DBC41A4A6692}"/>
              </a:ext>
            </a:extLst>
          </p:cNvPr>
          <p:cNvSpPr txBox="1"/>
          <p:nvPr/>
        </p:nvSpPr>
        <p:spPr>
          <a:xfrm>
            <a:off x="624296" y="5156325"/>
            <a:ext cx="15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키보드 </a:t>
            </a:r>
            <a:r>
              <a:rPr lang="en-US" altLang="ko-KR" dirty="0">
                <a:solidFill>
                  <a:srgbClr val="FF0000"/>
                </a:solidFill>
              </a:rPr>
              <a:t>q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02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62" y="749300"/>
            <a:ext cx="11491075" cy="5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1004632" y="116073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31174" y="1355125"/>
            <a:ext cx="9913800" cy="3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		                    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결과표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3등: 진석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4등: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승헌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2421451" y="5939075"/>
            <a:ext cx="59775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메인화면으로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돌아가려면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q키를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입력하세요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76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7;p50">
            <a:extLst>
              <a:ext uri="{FF2B5EF4-FFF2-40B4-BE49-F238E27FC236}">
                <a16:creationId xmlns:a16="http://schemas.microsoft.com/office/drawing/2014/main" id="{4EAA5C78-CB0E-ABF6-3488-1098B04BFC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75" y="562425"/>
            <a:ext cx="11296450" cy="6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 txBox="1"/>
          <p:nvPr/>
        </p:nvSpPr>
        <p:spPr>
          <a:xfrm>
            <a:off x="5751352" y="1174095"/>
            <a:ext cx="938830" cy="31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2011" y="1615736"/>
            <a:ext cx="1435563" cy="199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4553166"/>
            <a:ext cx="2807965" cy="61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785" y="519111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5530815" y="529211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설명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5530815" y="46541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123" y="5829066"/>
            <a:ext cx="2807965" cy="6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5525203" y="5930063"/>
            <a:ext cx="1346710" cy="39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종료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319;p51">
            <a:extLst>
              <a:ext uri="{FF2B5EF4-FFF2-40B4-BE49-F238E27FC236}">
                <a16:creationId xmlns:a16="http://schemas.microsoft.com/office/drawing/2014/main" id="{6420E4C5-7488-A81E-F478-1D601F7453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50" y="-2"/>
            <a:ext cx="3057525" cy="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0;p51">
            <a:extLst>
              <a:ext uri="{FF2B5EF4-FFF2-40B4-BE49-F238E27FC236}">
                <a16:creationId xmlns:a16="http://schemas.microsoft.com/office/drawing/2014/main" id="{5454D5E7-798D-AD41-B653-D9C24761545A}"/>
              </a:ext>
            </a:extLst>
          </p:cNvPr>
          <p:cNvSpPr txBox="1"/>
          <p:nvPr/>
        </p:nvSpPr>
        <p:spPr>
          <a:xfrm>
            <a:off x="858150" y="116075"/>
            <a:ext cx="2074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인트로</a:t>
            </a:r>
            <a:r>
              <a:rPr lang="ko-KR" altLang="en-US" sz="18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</a:t>
            </a:r>
            <a:endParaRPr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3835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E2FE1A-7A01-E9ED-A451-6B0E349CAD30}"/>
              </a:ext>
            </a:extLst>
          </p:cNvPr>
          <p:cNvSpPr txBox="1"/>
          <p:nvPr/>
        </p:nvSpPr>
        <p:spPr>
          <a:xfrm>
            <a:off x="1258074" y="917428"/>
            <a:ext cx="1438535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흐름도</a:t>
            </a:r>
            <a:r>
              <a:rPr lang="en-US" altLang="ko-KR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(1)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E46B994-D5D3-EDB2-205B-52B619BCD9A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F0107-3037-7DE5-2BBD-687CCC4AC5D9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C8AA05-4B7E-DCF1-92EE-88190A784773}"/>
              </a:ext>
            </a:extLst>
          </p:cNvPr>
          <p:cNvCxnSpPr>
            <a:cxnSpLocks/>
          </p:cNvCxnSpPr>
          <p:nvPr/>
        </p:nvCxnSpPr>
        <p:spPr>
          <a:xfrm>
            <a:off x="766763" y="6237288"/>
            <a:ext cx="106584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640E58-8D38-3D38-0025-CFB62A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26" y="6331129"/>
            <a:ext cx="166712" cy="15388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B01BD-A329-4C55-8D6A-341E07341A88}" type="slidenum">
              <a:rPr lang="en-US" altLang="ko-KR" smtClean="0"/>
              <a:pPr/>
              <a:t>33</a:t>
            </a:fld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EC0B0FF-99AB-6B63-24F8-9720A486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4" y="1513606"/>
            <a:ext cx="8764231" cy="48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53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E2FE1A-7A01-E9ED-A451-6B0E349CAD30}"/>
              </a:ext>
            </a:extLst>
          </p:cNvPr>
          <p:cNvSpPr txBox="1"/>
          <p:nvPr/>
        </p:nvSpPr>
        <p:spPr>
          <a:xfrm>
            <a:off x="1258074" y="917428"/>
            <a:ext cx="1438535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흐름도</a:t>
            </a:r>
            <a:r>
              <a:rPr lang="en-US" altLang="ko-KR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(2)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E46B994-D5D3-EDB2-205B-52B619BCD9A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F0107-3037-7DE5-2BBD-687CCC4AC5D9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C8AA05-4B7E-DCF1-92EE-88190A784773}"/>
              </a:ext>
            </a:extLst>
          </p:cNvPr>
          <p:cNvCxnSpPr>
            <a:cxnSpLocks/>
          </p:cNvCxnSpPr>
          <p:nvPr/>
        </p:nvCxnSpPr>
        <p:spPr>
          <a:xfrm>
            <a:off x="766763" y="6237288"/>
            <a:ext cx="106584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640E58-8D38-3D38-0025-CFB62A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26" y="6331129"/>
            <a:ext cx="166712" cy="15388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B01BD-A329-4C55-8D6A-341E07341A88}" type="slidenum">
              <a:rPr lang="en-US" altLang="ko-KR" smtClean="0"/>
              <a:pPr/>
              <a:t>34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2F641-1CD6-3118-1BFC-2F3DF342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18" y="1424219"/>
            <a:ext cx="6605337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1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60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9" name="Google Shape;469;p60"/>
          <p:cNvSpPr txBox="1"/>
          <p:nvPr/>
        </p:nvSpPr>
        <p:spPr>
          <a:xfrm>
            <a:off x="1258200" y="917280"/>
            <a:ext cx="3353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r>
              <a:rPr 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추진</a:t>
            </a:r>
            <a:r>
              <a:rPr 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일정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0"/>
          <p:cNvSpPr/>
          <p:nvPr/>
        </p:nvSpPr>
        <p:spPr>
          <a:xfrm rot="10800000">
            <a:off x="766818" y="37"/>
            <a:ext cx="360342" cy="1331243"/>
          </a:xfrm>
          <a:custGeom>
            <a:avLst/>
            <a:gdLst/>
            <a:ahLst/>
            <a:cxnLst/>
            <a:rect l="l" t="t" r="r" b="b"/>
            <a:pathLst>
              <a:path w="21600" h="79739" extrusionOk="0">
                <a:moveTo>
                  <a:pt x="3600" y="0"/>
                </a:moveTo>
                <a:lnTo>
                  <a:pt x="18000" y="0"/>
                </a:lnTo>
                <a:lnTo>
                  <a:pt x="21600" y="79739"/>
                </a:lnTo>
                <a:lnTo>
                  <a:pt x="0" y="79739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</p:sp>
      <p:sp>
        <p:nvSpPr>
          <p:cNvPr id="471" name="Google Shape;471;p60"/>
          <p:cNvSpPr txBox="1"/>
          <p:nvPr/>
        </p:nvSpPr>
        <p:spPr>
          <a:xfrm>
            <a:off x="808560" y="102348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" name="Group 67">
            <a:extLst>
              <a:ext uri="{FF2B5EF4-FFF2-40B4-BE49-F238E27FC236}">
                <a16:creationId xmlns:a16="http://schemas.microsoft.com/office/drawing/2014/main" id="{F1D07154-D960-7D53-12F9-F0D10E9FD5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205546"/>
              </p:ext>
            </p:extLst>
          </p:nvPr>
        </p:nvGraphicFramePr>
        <p:xfrm>
          <a:off x="1258074" y="1407664"/>
          <a:ext cx="9587725" cy="4738429"/>
        </p:xfrm>
        <a:graphic>
          <a:graphicData uri="http://schemas.openxmlformats.org/drawingml/2006/table">
            <a:tbl>
              <a:tblPr/>
              <a:tblGrid>
                <a:gridCol w="18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9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49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97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네오 Heavy" panose="00000A00000000000000" pitchFamily="2" charset="-127"/>
                          <a:ea typeface="나눔스퀘어 네오 Heavy" panose="00000A00000000000000" pitchFamily="2" charset="-127"/>
                        </a:rPr>
                        <a:t>설계 추진</a:t>
                      </a:r>
                      <a:endParaRPr kumimoji="0" lang="en-US" sz="16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네오 Heavy" panose="00000A00000000000000" pitchFamily="2" charset="-127"/>
                        <a:ea typeface="나눔스퀘어 네오 Heavy" panose="00000A00000000000000" pitchFamily="2" charset="-127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네오 Heavy" panose="00000A00000000000000" pitchFamily="2" charset="-127"/>
                          <a:ea typeface="나눔스퀘어 네오 Heavy" panose="00000A00000000000000" pitchFamily="2" charset="-127"/>
                        </a:rPr>
                        <a:t>4</a:t>
                      </a:r>
                      <a:r>
                        <a:rPr kumimoji="0" lang="ko-KR" altLang="en-US" sz="1200" b="0" i="0" u="none" strike="noStrike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네오 Heavy" panose="00000A00000000000000" pitchFamily="2" charset="-127"/>
                          <a:ea typeface="나눔스퀘어 네오 Heavy" panose="00000A00000000000000" pitchFamily="2" charset="-127"/>
                        </a:rPr>
                        <a:t>월</a:t>
                      </a:r>
                      <a:endParaRPr kumimoji="0" lang="en-US" sz="12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네오 Heavy" panose="00000A00000000000000" pitchFamily="2" charset="-127"/>
                        <a:ea typeface="나눔스퀘어 네오 Heavy" panose="00000A00000000000000" pitchFamily="2" charset="-127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5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월</a:t>
                      </a:r>
                      <a:endParaRPr kumimoji="0" 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ea typeface="나눔스퀘어 네오 Heavy" panose="00000A00000000000000" pitchFamily="2" charset="-127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6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월</a:t>
                      </a:r>
                      <a:endParaRPr kumimoji="0" 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ea typeface="나눔스퀘어 네오 Heavy" panose="00000A00000000000000" pitchFamily="2" charset="-127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네오 Heavy" panose="00000A00000000000000" pitchFamily="2" charset="-127"/>
                          <a:ea typeface="나눔스퀘어 네오 Heavy" panose="00000A00000000000000" pitchFamily="2" charset="-127"/>
                          <a:cs typeface="+mn-cs"/>
                        </a:rPr>
                        <a:t>6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네오 Heavy" panose="00000A00000000000000" pitchFamily="2" charset="-127"/>
                          <a:ea typeface="나눔스퀘어 네오 Heavy" panose="00000A00000000000000" pitchFamily="2" charset="-127"/>
                          <a:cs typeface="+mn-cs"/>
                        </a:rPr>
                        <a:t>월</a:t>
                      </a:r>
                      <a:endParaRPr kumimoji="0" lang="en-US" sz="1200" b="0" i="0" u="none" strike="noStrike" kern="1200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네오 Heavy" panose="00000A00000000000000" pitchFamily="2" charset="-127"/>
                        <a:ea typeface="나눔스퀘어 네오 Heavy" panose="00000A00000000000000" pitchFamily="2" charset="-127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6</a:t>
                      </a:r>
                      <a:r>
                        <a:rPr kumimoji="0" lang="ko-KR" altLang="en-US" sz="12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ea typeface="나눔스퀘어 네오 Heavy" panose="00000A00000000000000" pitchFamily="2" charset="-127"/>
                          <a:cs typeface="+mn-cs"/>
                        </a:rPr>
                        <a:t>월</a:t>
                      </a:r>
                      <a:endParaRPr kumimoji="0" 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1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5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3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4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5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1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주</a:t>
                      </a: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설계목표 설정</a:t>
                      </a:r>
                      <a:r>
                        <a:rPr kumimoji="0" lang="en-US" altLang="ko-KR" sz="1100" b="0" i="0" u="none" strike="noStrike" kern="1200" cap="none" spc="0" normalizeH="0" baseline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</a:t>
                      </a:r>
                      <a:r>
                        <a:rPr kumimoji="0" lang="ko-KR" altLang="en-US" sz="1100" b="0" i="0" u="none" strike="noStrike" kern="1200" cap="none" spc="0" normalizeH="0" baseline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시장 조사</a:t>
                      </a:r>
                      <a:endParaRPr kumimoji="0" lang="en-US" sz="1100" b="0" i="0" u="none" strike="noStrike" kern="1200" cap="none" spc="0" normalizeH="0" baseline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6E5CFC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기능적 요구사항 명세서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기능블록도 초안 작성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6E5CFC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3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기능별 모듈화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 UI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설계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흐름도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작성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6E5CFC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3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Front-end, Back-end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6E5CFC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역할 분담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6E5CFC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프로그램 코딩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 UI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6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목표 달성 가능성 체크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사용성 테스트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조작 용이성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성능 테스트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버그 리포팅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6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재설계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결과 보고 및 시연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&amp;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lumMod val="75000"/>
                                <a:alpha val="0"/>
                              </a:prst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나눔스퀘어 네오 Bold"/>
                          <a:ea typeface="나눔스퀘어 네오 Bold"/>
                          <a:cs typeface="+mn-cs"/>
                        </a:rPr>
                        <a:t>향후 계획 수립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lumMod val="75000"/>
                              <a:alpha val="0"/>
                            </a:prstClr>
                          </a:solidFill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나눔스퀘어 네오 Bold"/>
                        <a:ea typeface="나눔스퀘어 네오 Bold"/>
                        <a:cs typeface="+mn-cs"/>
                      </a:endParaRPr>
                    </a:p>
                  </a:txBody>
                  <a:tcPr marL="47983" marR="47983" marT="36000" marB="36000" anchor="ctr" horzOverflow="overflow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47983" marR="47983" marT="36000" marB="36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3C7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63E82A6-A8E0-6277-970C-6CD5210D61C8}"/>
              </a:ext>
            </a:extLst>
          </p:cNvPr>
          <p:cNvSpPr/>
          <p:nvPr/>
        </p:nvSpPr>
        <p:spPr>
          <a:xfrm>
            <a:off x="3221038" y="2164253"/>
            <a:ext cx="725320" cy="168225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9EDFA5-6C06-EAE5-F5BF-25F2437F8E92}"/>
              </a:ext>
            </a:extLst>
          </p:cNvPr>
          <p:cNvSpPr/>
          <p:nvPr/>
        </p:nvSpPr>
        <p:spPr>
          <a:xfrm>
            <a:off x="3221038" y="2164253"/>
            <a:ext cx="725320" cy="168225"/>
          </a:xfrm>
          <a:prstGeom prst="roundRect">
            <a:avLst>
              <a:gd name="adj" fmla="val 50000"/>
            </a:avLst>
          </a:prstGeom>
          <a:solidFill>
            <a:srgbClr val="6E5C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BE0FC3F-3E68-E433-5C89-C940F81DE2B0}"/>
              </a:ext>
            </a:extLst>
          </p:cNvPr>
          <p:cNvSpPr/>
          <p:nvPr/>
        </p:nvSpPr>
        <p:spPr>
          <a:xfrm>
            <a:off x="4126833" y="2522212"/>
            <a:ext cx="690060" cy="168225"/>
          </a:xfrm>
          <a:prstGeom prst="roundRect">
            <a:avLst>
              <a:gd name="adj" fmla="val 50000"/>
            </a:avLst>
          </a:prstGeom>
          <a:gradFill>
            <a:gsLst>
              <a:gs pos="11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307BD10-26DA-0043-57EC-DE5ADDE34AE2}"/>
              </a:ext>
            </a:extLst>
          </p:cNvPr>
          <p:cNvSpPr/>
          <p:nvPr/>
        </p:nvSpPr>
        <p:spPr>
          <a:xfrm>
            <a:off x="3946358" y="2522212"/>
            <a:ext cx="870535" cy="168225"/>
          </a:xfrm>
          <a:prstGeom prst="roundRect">
            <a:avLst>
              <a:gd name="adj" fmla="val 50000"/>
            </a:avLst>
          </a:prstGeom>
          <a:solidFill>
            <a:srgbClr val="6E5C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D3DAC1E-477F-7035-255E-A66365D5838D}"/>
              </a:ext>
            </a:extLst>
          </p:cNvPr>
          <p:cNvSpPr/>
          <p:nvPr/>
        </p:nvSpPr>
        <p:spPr>
          <a:xfrm>
            <a:off x="4944979" y="3024552"/>
            <a:ext cx="818147" cy="181644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98C53B-C381-14A4-1C98-EAA3F38015D2}"/>
              </a:ext>
            </a:extLst>
          </p:cNvPr>
          <p:cNvSpPr/>
          <p:nvPr/>
        </p:nvSpPr>
        <p:spPr>
          <a:xfrm>
            <a:off x="4816894" y="3022855"/>
            <a:ext cx="946232" cy="181643"/>
          </a:xfrm>
          <a:prstGeom prst="roundRect">
            <a:avLst>
              <a:gd name="adj" fmla="val 50000"/>
            </a:avLst>
          </a:prstGeom>
          <a:solidFill>
            <a:srgbClr val="6E5C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ACD18D4-76E5-B2C1-BE99-21140B4274F5}"/>
              </a:ext>
            </a:extLst>
          </p:cNvPr>
          <p:cNvSpPr/>
          <p:nvPr/>
        </p:nvSpPr>
        <p:spPr>
          <a:xfrm>
            <a:off x="5666874" y="3663374"/>
            <a:ext cx="2631551" cy="200991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642FB40-98FB-2D20-F04E-4DCD24635685}"/>
              </a:ext>
            </a:extLst>
          </p:cNvPr>
          <p:cNvSpPr/>
          <p:nvPr/>
        </p:nvSpPr>
        <p:spPr>
          <a:xfrm>
            <a:off x="7952874" y="4431315"/>
            <a:ext cx="986590" cy="18035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9766895-0DDA-7011-AEFA-37AB6FB1433C}"/>
              </a:ext>
            </a:extLst>
          </p:cNvPr>
          <p:cNvSpPr/>
          <p:nvPr/>
        </p:nvSpPr>
        <p:spPr>
          <a:xfrm>
            <a:off x="8777839" y="5324865"/>
            <a:ext cx="1066482" cy="18035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8DFA5D6-D9BB-944E-D080-3B6CB762FEA0}"/>
              </a:ext>
            </a:extLst>
          </p:cNvPr>
          <p:cNvSpPr/>
          <p:nvPr/>
        </p:nvSpPr>
        <p:spPr>
          <a:xfrm>
            <a:off x="9757611" y="5803150"/>
            <a:ext cx="1066482" cy="17358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56357E-10E3-6A0E-306D-7C533866DE35}"/>
              </a:ext>
            </a:extLst>
          </p:cNvPr>
          <p:cNvSpPr/>
          <p:nvPr/>
        </p:nvSpPr>
        <p:spPr>
          <a:xfrm>
            <a:off x="5657043" y="3671966"/>
            <a:ext cx="340634" cy="192400"/>
          </a:xfrm>
          <a:prstGeom prst="roundRect">
            <a:avLst>
              <a:gd name="adj" fmla="val 50000"/>
            </a:avLst>
          </a:prstGeom>
          <a:solidFill>
            <a:srgbClr val="6E5C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3">
            <a:extLst>
              <a:ext uri="{FF2B5EF4-FFF2-40B4-BE49-F238E27FC236}">
                <a16:creationId xmlns:a16="http://schemas.microsoft.com/office/drawing/2014/main" id="{B6F80383-C941-456C-85CC-67DBA44D93A1}"/>
              </a:ext>
            </a:extLst>
          </p:cNvPr>
          <p:cNvSpPr/>
          <p:nvPr/>
        </p:nvSpPr>
        <p:spPr>
          <a:xfrm>
            <a:off x="1192696" y="2373077"/>
            <a:ext cx="5718624" cy="34967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62" name="Oval 4">
            <a:extLst>
              <a:ext uri="{FF2B5EF4-FFF2-40B4-BE49-F238E27FC236}">
                <a16:creationId xmlns:a16="http://schemas.microsoft.com/office/drawing/2014/main" id="{97A8C331-0BA3-4E0D-8DC9-B14CF38507BF}"/>
              </a:ext>
            </a:extLst>
          </p:cNvPr>
          <p:cNvSpPr/>
          <p:nvPr/>
        </p:nvSpPr>
        <p:spPr>
          <a:xfrm>
            <a:off x="8834766" y="2499962"/>
            <a:ext cx="1130524" cy="114687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나눔스퀘어 네오 Bold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65FD96D-1D75-4E84-B780-44BF48826D4B}"/>
              </a:ext>
            </a:extLst>
          </p:cNvPr>
          <p:cNvSpPr txBox="1"/>
          <p:nvPr/>
        </p:nvSpPr>
        <p:spPr>
          <a:xfrm>
            <a:off x="8565665" y="3897248"/>
            <a:ext cx="16687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0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텍스트 입력해주세요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E29ECF-AF00-4601-8BFD-8B0531ACE5E6}"/>
              </a:ext>
            </a:extLst>
          </p:cNvPr>
          <p:cNvSpPr txBox="1"/>
          <p:nvPr/>
        </p:nvSpPr>
        <p:spPr>
          <a:xfrm>
            <a:off x="8337666" y="4373610"/>
            <a:ext cx="2124725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안녕하세요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미스터 </a:t>
            </a:r>
            <a:r>
              <a:rPr kumimoji="0" lang="ko-KR" altLang="en-US" sz="1200" b="0" i="0" u="none" strike="noStrike" kern="1200" cap="none" spc="-50" normalizeH="0" baseline="0" noProof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피피티입니다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저는 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SNS</a:t>
            </a:r>
            <a:r>
              <a:rPr kumimoji="0" lang="ko-KR" altLang="en-US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에서 피피티 디자인 관련</a:t>
            </a:r>
            <a:r>
              <a:rPr kumimoji="0" lang="en-US" altLang="ko-KR" sz="1200" b="0" i="0" u="none" strike="noStrike" kern="1200" cap="none" spc="-50" normalizeH="0" baseline="0" noProof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rPr>
              <a:t> </a:t>
            </a:r>
          </a:p>
        </p:txBody>
      </p:sp>
      <p:pic>
        <p:nvPicPr>
          <p:cNvPr id="69" name="그래픽 68">
            <a:extLst>
              <a:ext uri="{FF2B5EF4-FFF2-40B4-BE49-F238E27FC236}">
                <a16:creationId xmlns:a16="http://schemas.microsoft.com/office/drawing/2014/main" id="{E1DE4A65-63A8-425F-B6F8-7BB7FF180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077480" y="2750850"/>
            <a:ext cx="645096" cy="64509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510C217-C28A-4C1C-943A-19596402C6B4}"/>
              </a:ext>
            </a:extLst>
          </p:cNvPr>
          <p:cNvSpPr txBox="1"/>
          <p:nvPr/>
        </p:nvSpPr>
        <p:spPr>
          <a:xfrm>
            <a:off x="1621739" y="2759910"/>
            <a:ext cx="4839466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설문 조사 결과 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표본 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36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명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):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 spc="-100" noProof="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달무티</a:t>
            </a:r>
            <a:r>
              <a:rPr lang="ko-KR" altLang="en-US" sz="1600" kern="1200" spc="-10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 게임을 알고 있다 </a:t>
            </a:r>
            <a:r>
              <a:rPr lang="en-US" altLang="ko-KR" sz="1600" kern="1200" spc="-10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44%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 spc="-10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달무티</a:t>
            </a: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 게임을 </a:t>
            </a:r>
            <a:r>
              <a:rPr lang="ko-KR" altLang="en-US" sz="1600" kern="1200" spc="-10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모른다 </a:t>
            </a: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55%</a:t>
            </a: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6E5CFC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PC</a:t>
            </a: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게임으로 출시되면 할 의향이 있는지</a:t>
            </a: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?</a:t>
            </a: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할 의향이 있다 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50%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할 의향이 없다 </a:t>
            </a: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50%</a:t>
            </a: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1) </a:t>
            </a: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과반수 이상이 </a:t>
            </a: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‘</a:t>
            </a:r>
            <a:r>
              <a:rPr lang="ko-KR" altLang="en-US" sz="1600" kern="1200" spc="-10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달무티</a:t>
            </a: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’ </a:t>
            </a: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게임에 대해 잘 모르므로</a:t>
            </a:r>
            <a:endParaRPr lang="en-US" altLang="ko-KR" sz="1600" kern="1200" spc="-10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달무티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게임에 대한 설명이 필요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하다고 보여진다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2)</a:t>
            </a:r>
            <a:r>
              <a:rPr lang="ko-KR" altLang="en-US" sz="1600" kern="1200" spc="-10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 만약 </a:t>
            </a:r>
            <a:r>
              <a:rPr kumimoji="0" lang="ko-KR" altLang="en-US" sz="1600" b="0" i="0" u="none" strike="noStrike" kern="1200" cap="none" spc="-100" normalizeH="0" baseline="0" noProof="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달무티가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PC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로 나온다면</a:t>
            </a: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절반에 가까운 프로그램 다운 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6E5CFC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수요</a:t>
            </a:r>
            <a:r>
              <a:rPr kumimoji="0" lang="ko-KR" altLang="en-US" sz="1600" b="0" i="0" u="none" strike="noStrike" kern="1200" cap="none" spc="-10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가 있을 것으로 예상됨</a:t>
            </a:r>
            <a:endParaRPr kumimoji="0" lang="en-US" altLang="ko-KR" sz="1600" b="0" i="0" u="none" strike="noStrike" kern="1200" cap="none" spc="-10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3B3B3B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06C38128-2417-4C5D-8EAB-8D1EFB50E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88140" y="1476953"/>
            <a:ext cx="645096" cy="64509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38C6CF-CB0F-1884-0127-E55999435105}"/>
              </a:ext>
            </a:extLst>
          </p:cNvPr>
          <p:cNvCxnSpPr>
            <a:cxnSpLocks/>
          </p:cNvCxnSpPr>
          <p:nvPr/>
        </p:nvCxnSpPr>
        <p:spPr>
          <a:xfrm>
            <a:off x="766763" y="6237288"/>
            <a:ext cx="1065847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D9428A-64E9-C7A5-DD4E-2D62AA15F6C8}"/>
              </a:ext>
            </a:extLst>
          </p:cNvPr>
          <p:cNvSpPr txBox="1"/>
          <p:nvPr/>
        </p:nvSpPr>
        <p:spPr>
          <a:xfrm>
            <a:off x="1258074" y="917428"/>
            <a:ext cx="420403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70" normalizeH="0" baseline="0" noProof="0" dirty="0" err="1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n-cs"/>
              </a:rPr>
              <a:t>달무티</a:t>
            </a:r>
            <a:r>
              <a:rPr kumimoji="0" lang="ko-KR" altLang="en-US" sz="2800" b="0" i="0" u="none" strike="noStrike" kern="1200" cap="none" spc="-7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3B3B3B"/>
                </a:solidFill>
                <a:effectLst/>
                <a:uLnTx/>
                <a:uFillTx/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n-cs"/>
              </a:rPr>
              <a:t> 게임 수요조사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EF4D2-CD72-C76B-516E-BFA019E1473D}"/>
              </a:ext>
            </a:extLst>
          </p:cNvPr>
          <p:cNvSpPr txBox="1"/>
          <p:nvPr/>
        </p:nvSpPr>
        <p:spPr>
          <a:xfrm>
            <a:off x="808443" y="1023512"/>
            <a:ext cx="2770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70" normalizeH="0" baseline="0" noProof="0" dirty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n-cs"/>
              </a:rPr>
              <a:t>02</a:t>
            </a:r>
            <a:endParaRPr kumimoji="0" lang="ko-KR" altLang="en-US" sz="1600" b="0" i="0" u="none" strike="noStrike" kern="1200" cap="none" spc="-70" normalizeH="0" baseline="0" noProof="0" dirty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0E632A-3945-3A3A-7FA0-993EA889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8526" y="6331129"/>
            <a:ext cx="166712" cy="153888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ko-KR" altLang="en-US" sz="1000" b="0" i="0" u="none" strike="noStrike" cap="none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CB01BD-A329-4C55-8D6A-341E07341A88}" type="slidenum">
              <a:rPr lang="en-US" altLang="ko-KR" kern="1200" smtClean="0">
                <a:ln>
                  <a:solidFill>
                    <a:srgbClr val="6E5CFC">
                      <a:alpha val="0"/>
                    </a:srgbClr>
                  </a:solidFill>
                </a:ln>
                <a:solidFill>
                  <a:srgbClr val="7F7F7F"/>
                </a:solidFill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ko-KR" sz="1000" b="0" i="0" u="none" strike="noStrike" kern="1200" cap="none" spc="-50" normalizeH="0" baseline="0" noProof="0">
              <a:ln>
                <a:solidFill>
                  <a:srgbClr val="6E5CFC">
                    <a:alpha val="0"/>
                  </a:srgbClr>
                </a:solidFill>
              </a:ln>
              <a:solidFill>
                <a:srgbClr val="7F7F7F"/>
              </a:solidFill>
              <a:effectLst/>
              <a:uLnTx/>
              <a:uFillTx/>
              <a:ea typeface="나눔스퀘어 네오 Bold" panose="000008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1320" y="586847"/>
            <a:ext cx="4594218" cy="4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0200" y="0"/>
            <a:ext cx="503172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/>
        </p:nvSpPr>
        <p:spPr>
          <a:xfrm>
            <a:off x="570673" y="233280"/>
            <a:ext cx="6096000" cy="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달무티 규칙 설명</a:t>
            </a:r>
            <a:endParaRPr sz="4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876" y="264960"/>
            <a:ext cx="1205280" cy="181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5636" y="261720"/>
            <a:ext cx="1215000" cy="18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2956" y="270360"/>
            <a:ext cx="1205280" cy="18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5476" y="247320"/>
            <a:ext cx="1209960" cy="18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82116" y="302760"/>
            <a:ext cx="1209960" cy="184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29916" y="2627640"/>
            <a:ext cx="121500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3014" y="2609280"/>
            <a:ext cx="1219680" cy="18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11454" y="2590200"/>
            <a:ext cx="1215000" cy="182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95654" y="2609280"/>
            <a:ext cx="1215000" cy="183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21574" y="2590200"/>
            <a:ext cx="1215000" cy="1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38094" y="4844160"/>
            <a:ext cx="1209960" cy="181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621574" y="4858200"/>
            <a:ext cx="1205280" cy="18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75534" y="4858200"/>
            <a:ext cx="1215000" cy="179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306197" y="2518767"/>
            <a:ext cx="606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종류의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카드가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있다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4;p42">
            <a:extLst>
              <a:ext uri="{FF2B5EF4-FFF2-40B4-BE49-F238E27FC236}">
                <a16:creationId xmlns:a16="http://schemas.microsoft.com/office/drawing/2014/main" id="{158F043D-6552-D759-1384-41509E297F7F}"/>
              </a:ext>
            </a:extLst>
          </p:cNvPr>
          <p:cNvSpPr txBox="1"/>
          <p:nvPr/>
        </p:nvSpPr>
        <p:spPr>
          <a:xfrm>
            <a:off x="1258199" y="917280"/>
            <a:ext cx="3126231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달무티</a:t>
            </a: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룰 설명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5;p42">
            <a:extLst>
              <a:ext uri="{FF2B5EF4-FFF2-40B4-BE49-F238E27FC236}">
                <a16:creationId xmlns:a16="http://schemas.microsoft.com/office/drawing/2014/main" id="{DFCE5111-3E51-0498-AA53-CCD623718B80}"/>
              </a:ext>
            </a:extLst>
          </p:cNvPr>
          <p:cNvSpPr/>
          <p:nvPr/>
        </p:nvSpPr>
        <p:spPr>
          <a:xfrm rot="10800000">
            <a:off x="766818" y="37"/>
            <a:ext cx="360342" cy="1331243"/>
          </a:xfrm>
          <a:custGeom>
            <a:avLst/>
            <a:gdLst/>
            <a:ahLst/>
            <a:cxnLst/>
            <a:rect l="l" t="t" r="r" b="b"/>
            <a:pathLst>
              <a:path w="21600" h="79739" extrusionOk="0">
                <a:moveTo>
                  <a:pt x="3600" y="0"/>
                </a:moveTo>
                <a:lnTo>
                  <a:pt x="18000" y="0"/>
                </a:lnTo>
                <a:lnTo>
                  <a:pt x="21600" y="79739"/>
                </a:lnTo>
                <a:lnTo>
                  <a:pt x="0" y="79739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Google Shape;196;p42">
            <a:extLst>
              <a:ext uri="{FF2B5EF4-FFF2-40B4-BE49-F238E27FC236}">
                <a16:creationId xmlns:a16="http://schemas.microsoft.com/office/drawing/2014/main" id="{2EA0D508-A6B1-981F-964E-9630E87821E9}"/>
              </a:ext>
            </a:extLst>
          </p:cNvPr>
          <p:cNvSpPr txBox="1"/>
          <p:nvPr/>
        </p:nvSpPr>
        <p:spPr>
          <a:xfrm>
            <a:off x="808560" y="102348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0200" y="644400"/>
            <a:ext cx="117036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0200" y="2487960"/>
            <a:ext cx="1165680" cy="17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20200" y="4318560"/>
            <a:ext cx="1165680" cy="175572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/>
          <p:nvPr/>
        </p:nvSpPr>
        <p:spPr>
          <a:xfrm>
            <a:off x="8564760" y="1219080"/>
            <a:ext cx="670675" cy="681835"/>
          </a:xfrm>
          <a:custGeom>
            <a:avLst/>
            <a:gdLst/>
            <a:ahLst/>
            <a:cxnLst/>
            <a:rect l="l" t="t" r="r" b="b"/>
            <a:pathLst>
              <a:path w="17625" h="17876" extrusionOk="0">
                <a:moveTo>
                  <a:pt x="3935" y="6506"/>
                </a:moveTo>
                <a:lnTo>
                  <a:pt x="6440" y="4042"/>
                </a:lnTo>
                <a:lnTo>
                  <a:pt x="10800" y="8474"/>
                </a:lnTo>
                <a:lnTo>
                  <a:pt x="15160" y="4042"/>
                </a:lnTo>
                <a:lnTo>
                  <a:pt x="17665" y="6506"/>
                </a:lnTo>
                <a:lnTo>
                  <a:pt x="13264" y="10980"/>
                </a:lnTo>
                <a:lnTo>
                  <a:pt x="17665" y="15453"/>
                </a:lnTo>
                <a:lnTo>
                  <a:pt x="15160" y="17917"/>
                </a:lnTo>
                <a:lnTo>
                  <a:pt x="10800" y="13485"/>
                </a:lnTo>
                <a:lnTo>
                  <a:pt x="6440" y="17917"/>
                </a:lnTo>
                <a:lnTo>
                  <a:pt x="3935" y="15453"/>
                </a:lnTo>
                <a:lnTo>
                  <a:pt x="8336" y="10980"/>
                </a:lnTo>
                <a:close/>
              </a:path>
            </a:pathLst>
          </a:custGeom>
          <a:solidFill>
            <a:srgbClr val="ED7D31"/>
          </a:solidFill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2" name="Google Shape;242;p45"/>
          <p:cNvSpPr/>
          <p:nvPr/>
        </p:nvSpPr>
        <p:spPr>
          <a:xfrm>
            <a:off x="8564760" y="3019440"/>
            <a:ext cx="670675" cy="681835"/>
          </a:xfrm>
          <a:custGeom>
            <a:avLst/>
            <a:gdLst/>
            <a:ahLst/>
            <a:cxnLst/>
            <a:rect l="l" t="t" r="r" b="b"/>
            <a:pathLst>
              <a:path w="17625" h="17876" extrusionOk="0">
                <a:moveTo>
                  <a:pt x="3935" y="6506"/>
                </a:moveTo>
                <a:lnTo>
                  <a:pt x="6440" y="4042"/>
                </a:lnTo>
                <a:lnTo>
                  <a:pt x="10800" y="8474"/>
                </a:lnTo>
                <a:lnTo>
                  <a:pt x="15160" y="4042"/>
                </a:lnTo>
                <a:lnTo>
                  <a:pt x="17665" y="6506"/>
                </a:lnTo>
                <a:lnTo>
                  <a:pt x="13264" y="10980"/>
                </a:lnTo>
                <a:lnTo>
                  <a:pt x="17665" y="15453"/>
                </a:lnTo>
                <a:lnTo>
                  <a:pt x="15160" y="17917"/>
                </a:lnTo>
                <a:lnTo>
                  <a:pt x="10800" y="13485"/>
                </a:lnTo>
                <a:lnTo>
                  <a:pt x="6440" y="17917"/>
                </a:lnTo>
                <a:lnTo>
                  <a:pt x="3935" y="15453"/>
                </a:lnTo>
                <a:lnTo>
                  <a:pt x="8336" y="10980"/>
                </a:lnTo>
                <a:close/>
              </a:path>
            </a:pathLst>
          </a:custGeom>
          <a:solidFill>
            <a:srgbClr val="ED7D31"/>
          </a:solidFill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3" name="Google Shape;243;p45"/>
          <p:cNvSpPr/>
          <p:nvPr/>
        </p:nvSpPr>
        <p:spPr>
          <a:xfrm>
            <a:off x="8564760" y="4855488"/>
            <a:ext cx="670675" cy="681835"/>
          </a:xfrm>
          <a:custGeom>
            <a:avLst/>
            <a:gdLst/>
            <a:ahLst/>
            <a:cxnLst/>
            <a:rect l="l" t="t" r="r" b="b"/>
            <a:pathLst>
              <a:path w="17625" h="17876" extrusionOk="0">
                <a:moveTo>
                  <a:pt x="3935" y="6506"/>
                </a:moveTo>
                <a:lnTo>
                  <a:pt x="6440" y="4042"/>
                </a:lnTo>
                <a:lnTo>
                  <a:pt x="10800" y="8474"/>
                </a:lnTo>
                <a:lnTo>
                  <a:pt x="15160" y="4042"/>
                </a:lnTo>
                <a:lnTo>
                  <a:pt x="17665" y="6506"/>
                </a:lnTo>
                <a:lnTo>
                  <a:pt x="13264" y="10980"/>
                </a:lnTo>
                <a:lnTo>
                  <a:pt x="17665" y="15453"/>
                </a:lnTo>
                <a:lnTo>
                  <a:pt x="15160" y="17917"/>
                </a:lnTo>
                <a:lnTo>
                  <a:pt x="10800" y="13485"/>
                </a:lnTo>
                <a:lnTo>
                  <a:pt x="6440" y="17917"/>
                </a:lnTo>
                <a:lnTo>
                  <a:pt x="3935" y="15453"/>
                </a:lnTo>
                <a:lnTo>
                  <a:pt x="8336" y="10980"/>
                </a:lnTo>
                <a:close/>
              </a:path>
            </a:pathLst>
          </a:custGeom>
          <a:solidFill>
            <a:srgbClr val="ED7D31"/>
          </a:solidFill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4" name="Google Shape;244;p45"/>
          <p:cNvSpPr txBox="1"/>
          <p:nvPr/>
        </p:nvSpPr>
        <p:spPr>
          <a:xfrm>
            <a:off x="9625680" y="1220760"/>
            <a:ext cx="13410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9625680" y="3050280"/>
            <a:ext cx="13410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	</a:t>
            </a:r>
            <a:endParaRPr sz="4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5"/>
          <p:cNvSpPr txBox="1"/>
          <p:nvPr/>
        </p:nvSpPr>
        <p:spPr>
          <a:xfrm>
            <a:off x="9625680" y="4880160"/>
            <a:ext cx="13410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725760" y="2236680"/>
            <a:ext cx="60672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1~12까지 카드별로 왼쪽위의 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 만큼의 카드가 있다.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94;p42">
            <a:extLst>
              <a:ext uri="{FF2B5EF4-FFF2-40B4-BE49-F238E27FC236}">
                <a16:creationId xmlns:a16="http://schemas.microsoft.com/office/drawing/2014/main" id="{A4319A45-C2BE-13A6-4521-471ED5464B04}"/>
              </a:ext>
            </a:extLst>
          </p:cNvPr>
          <p:cNvSpPr txBox="1"/>
          <p:nvPr/>
        </p:nvSpPr>
        <p:spPr>
          <a:xfrm>
            <a:off x="1258199" y="917280"/>
            <a:ext cx="3126231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달무티</a:t>
            </a: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룰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95;p42">
            <a:extLst>
              <a:ext uri="{FF2B5EF4-FFF2-40B4-BE49-F238E27FC236}">
                <a16:creationId xmlns:a16="http://schemas.microsoft.com/office/drawing/2014/main" id="{5652B4A0-30A5-7E7E-7F2D-22DE696B6223}"/>
              </a:ext>
            </a:extLst>
          </p:cNvPr>
          <p:cNvSpPr/>
          <p:nvPr/>
        </p:nvSpPr>
        <p:spPr>
          <a:xfrm rot="10800000">
            <a:off x="766818" y="37"/>
            <a:ext cx="360342" cy="1331243"/>
          </a:xfrm>
          <a:custGeom>
            <a:avLst/>
            <a:gdLst/>
            <a:ahLst/>
            <a:cxnLst/>
            <a:rect l="l" t="t" r="r" b="b"/>
            <a:pathLst>
              <a:path w="21600" h="79739" extrusionOk="0">
                <a:moveTo>
                  <a:pt x="3600" y="0"/>
                </a:moveTo>
                <a:lnTo>
                  <a:pt x="18000" y="0"/>
                </a:lnTo>
                <a:lnTo>
                  <a:pt x="21600" y="79739"/>
                </a:lnTo>
                <a:lnTo>
                  <a:pt x="0" y="79739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Google Shape;196;p42">
            <a:extLst>
              <a:ext uri="{FF2B5EF4-FFF2-40B4-BE49-F238E27FC236}">
                <a16:creationId xmlns:a16="http://schemas.microsoft.com/office/drawing/2014/main" id="{6530B8AC-9C31-70D9-CA6C-A167C6123AC3}"/>
              </a:ext>
            </a:extLst>
          </p:cNvPr>
          <p:cNvSpPr txBox="1"/>
          <p:nvPr/>
        </p:nvSpPr>
        <p:spPr>
          <a:xfrm>
            <a:off x="808560" y="102348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52;p46">
            <a:extLst>
              <a:ext uri="{FF2B5EF4-FFF2-40B4-BE49-F238E27FC236}">
                <a16:creationId xmlns:a16="http://schemas.microsoft.com/office/drawing/2014/main" id="{9233A7BA-CA6B-D54F-3BFD-2383F87CA8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9" b="1088"/>
          <a:stretch/>
        </p:blipFill>
        <p:spPr>
          <a:xfrm rot="839634">
            <a:off x="4932507" y="4230759"/>
            <a:ext cx="108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6"/>
          <p:cNvPicPr preferRelativeResize="0"/>
          <p:nvPr/>
        </p:nvPicPr>
        <p:blipFill rotWithShape="1">
          <a:blip r:embed="rId3">
            <a:alphaModFix/>
          </a:blip>
          <a:srcRect l="1029" b="1088"/>
          <a:stretch/>
        </p:blipFill>
        <p:spPr>
          <a:xfrm>
            <a:off x="7327985" y="2021114"/>
            <a:ext cx="2080525" cy="2815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6"/>
          <p:cNvSpPr txBox="1"/>
          <p:nvPr/>
        </p:nvSpPr>
        <p:spPr>
          <a:xfrm>
            <a:off x="715718" y="1907161"/>
            <a:ext cx="6222022" cy="162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/>
              <a:t>어릿</a:t>
            </a:r>
            <a:r>
              <a:rPr lang="ko-KR" altLang="en-US" sz="3200" dirty="0"/>
              <a:t> 광대</a:t>
            </a:r>
            <a:r>
              <a:rPr lang="ko-KR" altLang="en-US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는 다른 카드를 복제합니다</a:t>
            </a:r>
            <a:r>
              <a:rPr lang="en-US" altLang="ko-KR" sz="3200" b="0" i="0" u="none" strike="noStrike" cap="none" dirty="0">
                <a:latin typeface="Arial"/>
                <a:ea typeface="Arial"/>
                <a:cs typeface="Arial"/>
                <a:sym typeface="Arial"/>
              </a:rPr>
              <a:t>!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2;p45">
            <a:extLst>
              <a:ext uri="{FF2B5EF4-FFF2-40B4-BE49-F238E27FC236}">
                <a16:creationId xmlns:a16="http://schemas.microsoft.com/office/drawing/2014/main" id="{7F21F027-A845-F95C-A498-453F0A40E46E}"/>
              </a:ext>
            </a:extLst>
          </p:cNvPr>
          <p:cNvSpPr/>
          <p:nvPr/>
        </p:nvSpPr>
        <p:spPr>
          <a:xfrm>
            <a:off x="9656713" y="3013560"/>
            <a:ext cx="670675" cy="681835"/>
          </a:xfrm>
          <a:custGeom>
            <a:avLst/>
            <a:gdLst/>
            <a:ahLst/>
            <a:cxnLst/>
            <a:rect l="l" t="t" r="r" b="b"/>
            <a:pathLst>
              <a:path w="17625" h="17876" extrusionOk="0">
                <a:moveTo>
                  <a:pt x="3935" y="6506"/>
                </a:moveTo>
                <a:lnTo>
                  <a:pt x="6440" y="4042"/>
                </a:lnTo>
                <a:lnTo>
                  <a:pt x="10800" y="8474"/>
                </a:lnTo>
                <a:lnTo>
                  <a:pt x="15160" y="4042"/>
                </a:lnTo>
                <a:lnTo>
                  <a:pt x="17665" y="6506"/>
                </a:lnTo>
                <a:lnTo>
                  <a:pt x="13264" y="10980"/>
                </a:lnTo>
                <a:lnTo>
                  <a:pt x="17665" y="15453"/>
                </a:lnTo>
                <a:lnTo>
                  <a:pt x="15160" y="17917"/>
                </a:lnTo>
                <a:lnTo>
                  <a:pt x="10800" y="13485"/>
                </a:lnTo>
                <a:lnTo>
                  <a:pt x="6440" y="17917"/>
                </a:lnTo>
                <a:lnTo>
                  <a:pt x="3935" y="15453"/>
                </a:lnTo>
                <a:lnTo>
                  <a:pt x="8336" y="10980"/>
                </a:lnTo>
                <a:close/>
              </a:path>
            </a:pathLst>
          </a:custGeom>
          <a:solidFill>
            <a:srgbClr val="ED7D31"/>
          </a:solidFill>
          <a:ln w="190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" name="Google Shape;245;p45">
            <a:extLst>
              <a:ext uri="{FF2B5EF4-FFF2-40B4-BE49-F238E27FC236}">
                <a16:creationId xmlns:a16="http://schemas.microsoft.com/office/drawing/2014/main" id="{2EFB48BF-FB8D-C971-58A2-88D1CFFABE2B}"/>
              </a:ext>
            </a:extLst>
          </p:cNvPr>
          <p:cNvSpPr txBox="1"/>
          <p:nvPr/>
        </p:nvSpPr>
        <p:spPr>
          <a:xfrm>
            <a:off x="10717633" y="3044400"/>
            <a:ext cx="13410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	</a:t>
            </a:r>
            <a:endParaRPr sz="4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52;p46">
            <a:extLst>
              <a:ext uri="{FF2B5EF4-FFF2-40B4-BE49-F238E27FC236}">
                <a16:creationId xmlns:a16="http://schemas.microsoft.com/office/drawing/2014/main" id="{54D66083-AF56-83DA-16C0-7708A7F569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9" b="1088"/>
          <a:stretch/>
        </p:blipFill>
        <p:spPr>
          <a:xfrm>
            <a:off x="1703490" y="4179766"/>
            <a:ext cx="108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4;p44">
            <a:extLst>
              <a:ext uri="{FF2B5EF4-FFF2-40B4-BE49-F238E27FC236}">
                <a16:creationId xmlns:a16="http://schemas.microsoft.com/office/drawing/2014/main" id="{812B7A4E-D1AB-2349-F5C3-0D22B44A32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918886">
            <a:off x="836793" y="4271972"/>
            <a:ext cx="108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9;p45">
            <a:extLst>
              <a:ext uri="{FF2B5EF4-FFF2-40B4-BE49-F238E27FC236}">
                <a16:creationId xmlns:a16="http://schemas.microsoft.com/office/drawing/2014/main" id="{D4173D93-B876-15B7-5963-EE73E94C56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266" y="4116885"/>
            <a:ext cx="108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9;p45">
            <a:extLst>
              <a:ext uri="{FF2B5EF4-FFF2-40B4-BE49-F238E27FC236}">
                <a16:creationId xmlns:a16="http://schemas.microsoft.com/office/drawing/2014/main" id="{42C008A6-E05F-9B15-BEFB-74F0033C2C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1041494">
            <a:off x="3585075" y="4179766"/>
            <a:ext cx="108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FAC031-3E9D-A3A5-B916-E91FBE89917A}"/>
              </a:ext>
            </a:extLst>
          </p:cNvPr>
          <p:cNvSpPr txBox="1"/>
          <p:nvPr/>
        </p:nvSpPr>
        <p:spPr>
          <a:xfrm>
            <a:off x="1043911" y="5939161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카드 </a:t>
            </a:r>
            <a:r>
              <a:rPr lang="en-US" altLang="ko-KR" dirty="0"/>
              <a:t>2</a:t>
            </a:r>
            <a:r>
              <a:rPr lang="ko-KR" altLang="en-US" dirty="0"/>
              <a:t>장으로 취급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F6D52-74D4-9610-81A0-AF7449F62DE4}"/>
              </a:ext>
            </a:extLst>
          </p:cNvPr>
          <p:cNvSpPr txBox="1"/>
          <p:nvPr/>
        </p:nvSpPr>
        <p:spPr>
          <a:xfrm>
            <a:off x="3881476" y="5939161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카드 </a:t>
            </a:r>
            <a:r>
              <a:rPr lang="en-US" altLang="ko-KR" dirty="0"/>
              <a:t>3</a:t>
            </a:r>
            <a:r>
              <a:rPr lang="ko-KR" altLang="en-US" dirty="0"/>
              <a:t>장으로 취급</a:t>
            </a:r>
          </a:p>
        </p:txBody>
      </p:sp>
      <p:sp>
        <p:nvSpPr>
          <p:cNvPr id="12" name="Google Shape;194;p42">
            <a:extLst>
              <a:ext uri="{FF2B5EF4-FFF2-40B4-BE49-F238E27FC236}">
                <a16:creationId xmlns:a16="http://schemas.microsoft.com/office/drawing/2014/main" id="{796C8BC5-DF7E-AA46-6274-3F6BD422B35C}"/>
              </a:ext>
            </a:extLst>
          </p:cNvPr>
          <p:cNvSpPr txBox="1"/>
          <p:nvPr/>
        </p:nvSpPr>
        <p:spPr>
          <a:xfrm>
            <a:off x="1258199" y="917280"/>
            <a:ext cx="3126231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달무티</a:t>
            </a: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 룰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95;p42">
            <a:extLst>
              <a:ext uri="{FF2B5EF4-FFF2-40B4-BE49-F238E27FC236}">
                <a16:creationId xmlns:a16="http://schemas.microsoft.com/office/drawing/2014/main" id="{75267E65-AD80-6E9C-EE74-94A44C606F32}"/>
              </a:ext>
            </a:extLst>
          </p:cNvPr>
          <p:cNvSpPr/>
          <p:nvPr/>
        </p:nvSpPr>
        <p:spPr>
          <a:xfrm rot="10800000">
            <a:off x="766818" y="37"/>
            <a:ext cx="360342" cy="1331243"/>
          </a:xfrm>
          <a:custGeom>
            <a:avLst/>
            <a:gdLst/>
            <a:ahLst/>
            <a:cxnLst/>
            <a:rect l="l" t="t" r="r" b="b"/>
            <a:pathLst>
              <a:path w="21600" h="79739" extrusionOk="0">
                <a:moveTo>
                  <a:pt x="3600" y="0"/>
                </a:moveTo>
                <a:lnTo>
                  <a:pt x="18000" y="0"/>
                </a:lnTo>
                <a:lnTo>
                  <a:pt x="21600" y="79739"/>
                </a:lnTo>
                <a:lnTo>
                  <a:pt x="0" y="79739"/>
                </a:lnTo>
                <a:lnTo>
                  <a:pt x="0" y="3600"/>
                </a:lnTo>
                <a:close/>
              </a:path>
            </a:pathLst>
          </a:custGeom>
          <a:solidFill>
            <a:srgbClr val="6E5CFC"/>
          </a:solidFill>
          <a:ln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Google Shape;196;p42">
            <a:extLst>
              <a:ext uri="{FF2B5EF4-FFF2-40B4-BE49-F238E27FC236}">
                <a16:creationId xmlns:a16="http://schemas.microsoft.com/office/drawing/2014/main" id="{F0CE49EF-390A-3901-0A40-4FADC3BB5C1C}"/>
              </a:ext>
            </a:extLst>
          </p:cNvPr>
          <p:cNvSpPr txBox="1"/>
          <p:nvPr/>
        </p:nvSpPr>
        <p:spPr>
          <a:xfrm>
            <a:off x="808560" y="102348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268;p47">
            <a:extLst>
              <a:ext uri="{FF2B5EF4-FFF2-40B4-BE49-F238E27FC236}">
                <a16:creationId xmlns:a16="http://schemas.microsoft.com/office/drawing/2014/main" id="{FB093868-2498-F9DC-A7BF-1108DFB3CE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1238" y="5561695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7;p47">
            <a:extLst>
              <a:ext uri="{FF2B5EF4-FFF2-40B4-BE49-F238E27FC236}">
                <a16:creationId xmlns:a16="http://schemas.microsoft.com/office/drawing/2014/main" id="{EDB1F91E-F8A7-44C7-A51D-E4A2F952F6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0306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6;p47">
            <a:extLst>
              <a:ext uri="{FF2B5EF4-FFF2-40B4-BE49-F238E27FC236}">
                <a16:creationId xmlns:a16="http://schemas.microsoft.com/office/drawing/2014/main" id="{BEC87C00-41F2-CEC9-32F7-122BF1FF20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8989" y="5576338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47">
            <a:extLst>
              <a:ext uri="{FF2B5EF4-FFF2-40B4-BE49-F238E27FC236}">
                <a16:creationId xmlns:a16="http://schemas.microsoft.com/office/drawing/2014/main" id="{4953872F-BD6D-E635-58F2-E15035EF47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98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3;p47">
            <a:extLst>
              <a:ext uri="{FF2B5EF4-FFF2-40B4-BE49-F238E27FC236}">
                <a16:creationId xmlns:a16="http://schemas.microsoft.com/office/drawing/2014/main" id="{4F01163A-8152-1C9A-867D-42CEC869FE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6354" y="5547054"/>
            <a:ext cx="7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5CD809-6A2C-F76C-BF7E-A40D81D1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807236"/>
            <a:ext cx="720000" cy="10403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40948E-9850-08F4-FBBC-31F6B02A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2" y="3550998"/>
            <a:ext cx="720000" cy="1040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5117D5-CB64-B40B-E8E5-FF181A45F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4" y="3327491"/>
            <a:ext cx="720000" cy="10403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A7F90F0-93A8-D914-5489-24452D0A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5" y="3057905"/>
            <a:ext cx="720000" cy="1040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F4EE52-1378-C0F5-3A67-88A43D0EC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8" y="3028574"/>
            <a:ext cx="720000" cy="10403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81AB55-776D-4397-0613-EEF20FC3D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18" y="2772336"/>
            <a:ext cx="720000" cy="1040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238025-02BE-B7C8-893B-CF179675E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1" y="2693019"/>
            <a:ext cx="1471961" cy="14719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5291E-70DB-2CA0-2E9E-8DC4E1F8C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148" y="2693018"/>
            <a:ext cx="1471961" cy="1471961"/>
          </a:xfrm>
          <a:prstGeom prst="rect">
            <a:avLst/>
          </a:prstGeom>
        </p:spPr>
      </p:pic>
      <p:pic>
        <p:nvPicPr>
          <p:cNvPr id="11" name="Google Shape;258;p47">
            <a:extLst>
              <a:ext uri="{FF2B5EF4-FFF2-40B4-BE49-F238E27FC236}">
                <a16:creationId xmlns:a16="http://schemas.microsoft.com/office/drawing/2014/main" id="{F3E1DC88-9176-6818-D5BD-CCDFE85F10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7475" y="5561695"/>
            <a:ext cx="720000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9;p47">
            <a:extLst>
              <a:ext uri="{FF2B5EF4-FFF2-40B4-BE49-F238E27FC236}">
                <a16:creationId xmlns:a16="http://schemas.microsoft.com/office/drawing/2014/main" id="{E9D654D0-25FC-9DE3-BF83-936957871EF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6458" y="5561697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0;p47">
            <a:extLst>
              <a:ext uri="{FF2B5EF4-FFF2-40B4-BE49-F238E27FC236}">
                <a16:creationId xmlns:a16="http://schemas.microsoft.com/office/drawing/2014/main" id="{B1A1313B-6AB5-E150-9A1A-53A8A17459D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6845" y="5576338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p47">
            <a:extLst>
              <a:ext uri="{FF2B5EF4-FFF2-40B4-BE49-F238E27FC236}">
                <a16:creationId xmlns:a16="http://schemas.microsoft.com/office/drawing/2014/main" id="{3EACC981-D0D0-86D7-A082-D12CFA9192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596" y="5576340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658762-FE87-F061-AAFD-C4DE382F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20" y="2548829"/>
            <a:ext cx="720000" cy="10403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FAC9F6-BF3A-9055-34E0-2EA8C06A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7021" y="2279243"/>
            <a:ext cx="720000" cy="10403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E4DF72-6D60-4FA4-6481-2DE657DB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897651"/>
            <a:ext cx="720000" cy="10403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81E1EE-A09D-188A-32C8-2C41A467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2" y="3641413"/>
            <a:ext cx="720000" cy="10403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C1BA863-D3B5-3130-37F4-A69565AF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4" y="3417906"/>
            <a:ext cx="720000" cy="1040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83785C-FD52-256E-8441-1D18F852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5" y="3148320"/>
            <a:ext cx="720000" cy="10403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5C9AA0-3365-E210-9C53-233411B8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3118989"/>
            <a:ext cx="720000" cy="10403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30A7F8F-7132-3A6E-C892-19AEA263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68" y="2862751"/>
            <a:ext cx="720000" cy="10403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DF5D659-C667-C82C-DA1D-A06CC460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0" y="2639244"/>
            <a:ext cx="720000" cy="10403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7FF4CA-C907-A34D-663F-C2E5F05E8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74971" y="2369658"/>
            <a:ext cx="720000" cy="1040339"/>
          </a:xfrm>
          <a:prstGeom prst="rect">
            <a:avLst/>
          </a:prstGeom>
        </p:spPr>
      </p:pic>
      <p:pic>
        <p:nvPicPr>
          <p:cNvPr id="39" name="Google Shape;258;p47">
            <a:extLst>
              <a:ext uri="{FF2B5EF4-FFF2-40B4-BE49-F238E27FC236}">
                <a16:creationId xmlns:a16="http://schemas.microsoft.com/office/drawing/2014/main" id="{79A6AD32-0812-EA93-52EB-F8A39445DE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6354" y="5190312"/>
            <a:ext cx="720000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59;p47">
            <a:extLst>
              <a:ext uri="{FF2B5EF4-FFF2-40B4-BE49-F238E27FC236}">
                <a16:creationId xmlns:a16="http://schemas.microsoft.com/office/drawing/2014/main" id="{813CFD50-638A-06A6-3C65-91EAF03E92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5337" y="5190314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60;p47">
            <a:extLst>
              <a:ext uri="{FF2B5EF4-FFF2-40B4-BE49-F238E27FC236}">
                <a16:creationId xmlns:a16="http://schemas.microsoft.com/office/drawing/2014/main" id="{65D480C7-7156-23FC-3ECD-6F3F960A495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5724" y="5204955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61;p47">
            <a:extLst>
              <a:ext uri="{FF2B5EF4-FFF2-40B4-BE49-F238E27FC236}">
                <a16:creationId xmlns:a16="http://schemas.microsoft.com/office/drawing/2014/main" id="{F5620678-5106-E496-99BE-9D5727430C6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3475" y="5204957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58;p47">
            <a:extLst>
              <a:ext uri="{FF2B5EF4-FFF2-40B4-BE49-F238E27FC236}">
                <a16:creationId xmlns:a16="http://schemas.microsoft.com/office/drawing/2014/main" id="{ED6C5136-4F5A-2876-4DB9-8302C40FFB3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6984" y="2256553"/>
            <a:ext cx="720000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59;p47">
            <a:extLst>
              <a:ext uri="{FF2B5EF4-FFF2-40B4-BE49-F238E27FC236}">
                <a16:creationId xmlns:a16="http://schemas.microsoft.com/office/drawing/2014/main" id="{7173B566-17DB-C60D-2C91-455740AEC23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5967" y="2256555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60;p47">
            <a:extLst>
              <a:ext uri="{FF2B5EF4-FFF2-40B4-BE49-F238E27FC236}">
                <a16:creationId xmlns:a16="http://schemas.microsoft.com/office/drawing/2014/main" id="{506D99E3-4EB7-4C16-9E9D-8E76C1185C3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6354" y="2271196"/>
            <a:ext cx="740773" cy="10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61;p47">
            <a:extLst>
              <a:ext uri="{FF2B5EF4-FFF2-40B4-BE49-F238E27FC236}">
                <a16:creationId xmlns:a16="http://schemas.microsoft.com/office/drawing/2014/main" id="{F41793E2-17F0-59EF-F4A6-B2CC53F2721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4105" y="2271198"/>
            <a:ext cx="740773" cy="108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D47A4D-489E-85AC-7C01-C316CB994DC6}"/>
              </a:ext>
            </a:extLst>
          </p:cNvPr>
          <p:cNvSpPr txBox="1"/>
          <p:nvPr/>
        </p:nvSpPr>
        <p:spPr>
          <a:xfrm>
            <a:off x="374921" y="412448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73F866-3103-E39B-CBFF-C5F80FE2953F}"/>
              </a:ext>
            </a:extLst>
          </p:cNvPr>
          <p:cNvSpPr txBox="1"/>
          <p:nvPr/>
        </p:nvSpPr>
        <p:spPr>
          <a:xfrm>
            <a:off x="10701130" y="4106834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</a:t>
            </a:r>
            <a:r>
              <a:rPr lang="en-US" altLang="ko-KR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261C5E-B9B0-03CF-4DE4-7298D647087E}"/>
              </a:ext>
            </a:extLst>
          </p:cNvPr>
          <p:cNvSpPr txBox="1"/>
          <p:nvPr/>
        </p:nvSpPr>
        <p:spPr>
          <a:xfrm>
            <a:off x="4552939" y="581967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2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E6E71F-B56C-776D-2F28-49141285421B}"/>
              </a:ext>
            </a:extLst>
          </p:cNvPr>
          <p:cNvSpPr txBox="1"/>
          <p:nvPr/>
        </p:nvSpPr>
        <p:spPr>
          <a:xfrm>
            <a:off x="4552938" y="581965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플레이어</a:t>
            </a:r>
            <a:r>
              <a:rPr lang="en-US" altLang="ko-KR" sz="2400" dirty="0"/>
              <a:t>1 </a:t>
            </a:r>
            <a:r>
              <a:rPr lang="ko-KR" altLang="en-US" sz="2400" dirty="0"/>
              <a:t>의 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476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1137</Words>
  <Application>Microsoft Office PowerPoint</Application>
  <PresentationFormat>와이드스크린</PresentationFormat>
  <Paragraphs>607</Paragraphs>
  <Slides>35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나눔스퀘어 네오 Bold</vt:lpstr>
      <vt:lpstr>나눔스퀘어 네오 ExtraBold</vt:lpstr>
      <vt:lpstr>나눔스퀘어 네오 Heavy</vt:lpstr>
      <vt:lpstr>Malgun Gothic</vt:lpstr>
      <vt:lpstr>Arial</vt:lpstr>
      <vt:lpstr>Calibri</vt:lpstr>
      <vt:lpstr>Times New Roman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 현석</cp:lastModifiedBy>
  <cp:revision>59</cp:revision>
  <dcterms:modified xsi:type="dcterms:W3CDTF">2023-05-07T10:05:27Z</dcterms:modified>
</cp:coreProperties>
</file>